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0" r:id="rId5"/>
    <p:sldId id="27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71" r:id="rId14"/>
    <p:sldId id="272" r:id="rId15"/>
    <p:sldId id="266" r:id="rId16"/>
    <p:sldId id="267" r:id="rId17"/>
    <p:sldId id="273" r:id="rId18"/>
    <p:sldId id="274" r:id="rId19"/>
    <p:sldId id="275" r:id="rId20"/>
    <p:sldId id="276" r:id="rId21"/>
    <p:sldId id="259" r:id="rId22"/>
  </p:sldIdLst>
  <p:sldSz cx="9902825" cy="6858000"/>
  <p:notesSz cx="6858000" cy="9144000"/>
  <p:defaultText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  <p:extLst>
    <p:ext uri="{EFAFB233-063F-42B5-8137-9DF3F51BA10A}">
      <p15:sldGuideLst xmlns:p15="http://schemas.microsoft.com/office/powerpoint/2012/main">
        <p15:guide id="1" pos="3119">
          <p15:clr>
            <a:srgbClr val="A4A3A4"/>
          </p15:clr>
        </p15:guide>
        <p15:guide id="2" orient="horz" pos="218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ik perdomo" initials="ap" lastIdx="1" clrIdx="0">
    <p:extLst>
      <p:ext uri="{19B8F6BF-5375-455C-9EA6-DF929625EA0E}">
        <p15:presenceInfo xmlns:p15="http://schemas.microsoft.com/office/powerpoint/2012/main" userId="ca6264b1356593c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1302" y="60"/>
      </p:cViewPr>
      <p:guideLst>
        <p:guide pos="3119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 bwMode="auto"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1pPr>
            <a:lvl2pPr marL="914400" marR="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2pPr>
            <a:lvl3pPr marL="1371600" marR="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3pPr>
            <a:lvl4pPr marL="1828800" marR="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4pPr>
            <a:lvl5pPr marL="2286000" marR="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5pPr>
            <a:lvl6pPr marL="2743200" marR="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6pPr>
            <a:lvl7pPr marL="3200400" marR="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7pPr>
            <a:lvl8pPr marL="3657600" marR="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8pPr>
            <a:lvl9pPr marL="4114800" marR="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AA02994E-D0BD-538E-988E-D19546FD7E7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7893981" name="Google Shape;64;p3:notes">
            <a:extLst>
              <a:ext uri="{FF2B5EF4-FFF2-40B4-BE49-F238E27FC236}">
                <a16:creationId xmlns:a16="http://schemas.microsoft.com/office/drawing/2014/main" id="{5BAB85F6-4E03-CF23-C9C4-97DA943AAF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978195" name="Google Shape;65;p3:notes">
            <a:extLst>
              <a:ext uri="{FF2B5EF4-FFF2-40B4-BE49-F238E27FC236}">
                <a16:creationId xmlns:a16="http://schemas.microsoft.com/office/drawing/2014/main" id="{42FF8B76-731C-AA75-21D1-26312643AAE0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Note:</a:t>
            </a:r>
            <a:endParaRPr/>
          </a:p>
        </p:txBody>
      </p:sp>
      <p:sp>
        <p:nvSpPr>
          <p:cNvPr id="614285879" name="Google Shape;66;p3:notes">
            <a:extLst>
              <a:ext uri="{FF2B5EF4-FFF2-40B4-BE49-F238E27FC236}">
                <a16:creationId xmlns:a16="http://schemas.microsoft.com/office/drawing/2014/main" id="{26F75E0E-B515-184D-014C-DE6AC316A57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 bwMode="auto">
          <a:xfrm>
            <a:off x="3884612" y="8685212"/>
            <a:ext cx="2971800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EC285DA-E2A8-1B19-48CD-189C456D7936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7280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04453660-AC05-1671-6813-C6A53964490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7893981" name="Google Shape;64;p3:notes">
            <a:extLst>
              <a:ext uri="{FF2B5EF4-FFF2-40B4-BE49-F238E27FC236}">
                <a16:creationId xmlns:a16="http://schemas.microsoft.com/office/drawing/2014/main" id="{C1E715EA-40DB-530D-8534-2C9D70EB44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978195" name="Google Shape;65;p3:notes">
            <a:extLst>
              <a:ext uri="{FF2B5EF4-FFF2-40B4-BE49-F238E27FC236}">
                <a16:creationId xmlns:a16="http://schemas.microsoft.com/office/drawing/2014/main" id="{6A33E590-AAD6-6E3B-7A8C-4010D4DCE8EA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Note:</a:t>
            </a:r>
            <a:endParaRPr/>
          </a:p>
        </p:txBody>
      </p:sp>
      <p:sp>
        <p:nvSpPr>
          <p:cNvPr id="614285879" name="Google Shape;66;p3:notes">
            <a:extLst>
              <a:ext uri="{FF2B5EF4-FFF2-40B4-BE49-F238E27FC236}">
                <a16:creationId xmlns:a16="http://schemas.microsoft.com/office/drawing/2014/main" id="{FE3F9486-9F39-7376-04E0-D2AD7EC18A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 bwMode="auto">
          <a:xfrm>
            <a:off x="3884612" y="8685212"/>
            <a:ext cx="2971800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EC285DA-E2A8-1B19-48CD-189C456D7936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3877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72469312-76F5-F714-C728-3123FD3710C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7893981" name="Google Shape;64;p3:notes">
            <a:extLst>
              <a:ext uri="{FF2B5EF4-FFF2-40B4-BE49-F238E27FC236}">
                <a16:creationId xmlns:a16="http://schemas.microsoft.com/office/drawing/2014/main" id="{0E17378E-A855-AB29-05B7-DFC566D5D5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978195" name="Google Shape;65;p3:notes">
            <a:extLst>
              <a:ext uri="{FF2B5EF4-FFF2-40B4-BE49-F238E27FC236}">
                <a16:creationId xmlns:a16="http://schemas.microsoft.com/office/drawing/2014/main" id="{7AAE4FB3-1CE5-9B7C-192A-9C356141A873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Note:</a:t>
            </a:r>
            <a:endParaRPr/>
          </a:p>
        </p:txBody>
      </p:sp>
      <p:sp>
        <p:nvSpPr>
          <p:cNvPr id="614285879" name="Google Shape;66;p3:notes">
            <a:extLst>
              <a:ext uri="{FF2B5EF4-FFF2-40B4-BE49-F238E27FC236}">
                <a16:creationId xmlns:a16="http://schemas.microsoft.com/office/drawing/2014/main" id="{105F9CCB-77FB-6E11-2A68-2554323C31A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 bwMode="auto">
          <a:xfrm>
            <a:off x="3884612" y="8685212"/>
            <a:ext cx="2971800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EC285DA-E2A8-1B19-48CD-189C456D7936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8279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A8BE985C-1C65-8588-AF2E-14C3F4414C11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7893981" name="Google Shape;64;p3:notes">
            <a:extLst>
              <a:ext uri="{FF2B5EF4-FFF2-40B4-BE49-F238E27FC236}">
                <a16:creationId xmlns:a16="http://schemas.microsoft.com/office/drawing/2014/main" id="{7A7AF779-4E03-357A-E964-007600F649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978195" name="Google Shape;65;p3:notes">
            <a:extLst>
              <a:ext uri="{FF2B5EF4-FFF2-40B4-BE49-F238E27FC236}">
                <a16:creationId xmlns:a16="http://schemas.microsoft.com/office/drawing/2014/main" id="{5ECE16C4-488F-F1B8-CD7F-D2284E6C9CDA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Note:</a:t>
            </a:r>
            <a:endParaRPr/>
          </a:p>
        </p:txBody>
      </p:sp>
      <p:sp>
        <p:nvSpPr>
          <p:cNvPr id="614285879" name="Google Shape;66;p3:notes">
            <a:extLst>
              <a:ext uri="{FF2B5EF4-FFF2-40B4-BE49-F238E27FC236}">
                <a16:creationId xmlns:a16="http://schemas.microsoft.com/office/drawing/2014/main" id="{FE08881C-12FA-27DB-7B57-EED50F25D40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 bwMode="auto">
          <a:xfrm>
            <a:off x="3884612" y="8685212"/>
            <a:ext cx="2971800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EC285DA-E2A8-1B19-48CD-189C456D7936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9922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66E8AEE1-DE61-E5C0-0ECB-393B44A090C2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7893981" name="Google Shape;64;p3:notes">
            <a:extLst>
              <a:ext uri="{FF2B5EF4-FFF2-40B4-BE49-F238E27FC236}">
                <a16:creationId xmlns:a16="http://schemas.microsoft.com/office/drawing/2014/main" id="{C05592C1-67C8-9FC5-DA84-2AE09F31BE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978195" name="Google Shape;65;p3:notes">
            <a:extLst>
              <a:ext uri="{FF2B5EF4-FFF2-40B4-BE49-F238E27FC236}">
                <a16:creationId xmlns:a16="http://schemas.microsoft.com/office/drawing/2014/main" id="{FFBFAA98-6C36-A7F5-8E03-6FCF99B7FA65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Note:</a:t>
            </a:r>
            <a:endParaRPr/>
          </a:p>
        </p:txBody>
      </p:sp>
      <p:sp>
        <p:nvSpPr>
          <p:cNvPr id="614285879" name="Google Shape;66;p3:notes">
            <a:extLst>
              <a:ext uri="{FF2B5EF4-FFF2-40B4-BE49-F238E27FC236}">
                <a16:creationId xmlns:a16="http://schemas.microsoft.com/office/drawing/2014/main" id="{478F878D-9691-89FB-BEA5-CB425F77F6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 bwMode="auto">
          <a:xfrm>
            <a:off x="3884612" y="8685212"/>
            <a:ext cx="2971800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EC285DA-E2A8-1B19-48CD-189C456D7936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381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6D7D251A-1173-16EB-DF8D-73CB584DDC67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7893981" name="Google Shape;64;p3:notes">
            <a:extLst>
              <a:ext uri="{FF2B5EF4-FFF2-40B4-BE49-F238E27FC236}">
                <a16:creationId xmlns:a16="http://schemas.microsoft.com/office/drawing/2014/main" id="{889141BC-A1A8-D895-EF7D-0EFD7A4551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978195" name="Google Shape;65;p3:notes">
            <a:extLst>
              <a:ext uri="{FF2B5EF4-FFF2-40B4-BE49-F238E27FC236}">
                <a16:creationId xmlns:a16="http://schemas.microsoft.com/office/drawing/2014/main" id="{02C91E1A-9605-3FC3-C2F7-58FBEB4BADC3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Note:</a:t>
            </a:r>
            <a:endParaRPr/>
          </a:p>
        </p:txBody>
      </p:sp>
      <p:sp>
        <p:nvSpPr>
          <p:cNvPr id="614285879" name="Google Shape;66;p3:notes">
            <a:extLst>
              <a:ext uri="{FF2B5EF4-FFF2-40B4-BE49-F238E27FC236}">
                <a16:creationId xmlns:a16="http://schemas.microsoft.com/office/drawing/2014/main" id="{FE276371-2DC1-20BC-11D2-827ADF3F5C3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 bwMode="auto">
          <a:xfrm>
            <a:off x="3884612" y="8685212"/>
            <a:ext cx="2971800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EC285DA-E2A8-1B19-48CD-189C456D7936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73449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E4F30685-5935-C64F-138E-07658833FC4B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7893981" name="Google Shape;64;p3:notes">
            <a:extLst>
              <a:ext uri="{FF2B5EF4-FFF2-40B4-BE49-F238E27FC236}">
                <a16:creationId xmlns:a16="http://schemas.microsoft.com/office/drawing/2014/main" id="{B15AD6D7-6365-B1EF-67E6-1F36A53DD5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978195" name="Google Shape;65;p3:notes">
            <a:extLst>
              <a:ext uri="{FF2B5EF4-FFF2-40B4-BE49-F238E27FC236}">
                <a16:creationId xmlns:a16="http://schemas.microsoft.com/office/drawing/2014/main" id="{5825D166-D901-08A8-E24C-6F5006B67290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Note:</a:t>
            </a:r>
            <a:endParaRPr/>
          </a:p>
        </p:txBody>
      </p:sp>
      <p:sp>
        <p:nvSpPr>
          <p:cNvPr id="614285879" name="Google Shape;66;p3:notes">
            <a:extLst>
              <a:ext uri="{FF2B5EF4-FFF2-40B4-BE49-F238E27FC236}">
                <a16:creationId xmlns:a16="http://schemas.microsoft.com/office/drawing/2014/main" id="{EC936C46-6570-A519-5BA6-0918666C9AF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 bwMode="auto">
          <a:xfrm>
            <a:off x="3884612" y="8685212"/>
            <a:ext cx="2971800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EC285DA-E2A8-1B19-48CD-189C456D7936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46729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F94C5D70-9479-1C2F-BEA8-C37BA7F8DEE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7893981" name="Google Shape;64;p3:notes">
            <a:extLst>
              <a:ext uri="{FF2B5EF4-FFF2-40B4-BE49-F238E27FC236}">
                <a16:creationId xmlns:a16="http://schemas.microsoft.com/office/drawing/2014/main" id="{0156CF58-E0B5-8349-6966-1018C723D5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978195" name="Google Shape;65;p3:notes">
            <a:extLst>
              <a:ext uri="{FF2B5EF4-FFF2-40B4-BE49-F238E27FC236}">
                <a16:creationId xmlns:a16="http://schemas.microsoft.com/office/drawing/2014/main" id="{3A0FB1F3-B7DA-A113-A9D4-BB4CE96F2873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Note:</a:t>
            </a:r>
            <a:endParaRPr/>
          </a:p>
        </p:txBody>
      </p:sp>
      <p:sp>
        <p:nvSpPr>
          <p:cNvPr id="614285879" name="Google Shape;66;p3:notes">
            <a:extLst>
              <a:ext uri="{FF2B5EF4-FFF2-40B4-BE49-F238E27FC236}">
                <a16:creationId xmlns:a16="http://schemas.microsoft.com/office/drawing/2014/main" id="{02578F41-8624-3681-8112-420D1595AC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 bwMode="auto">
          <a:xfrm>
            <a:off x="3884612" y="8685212"/>
            <a:ext cx="2971800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EC285DA-E2A8-1B19-48CD-189C456D7936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2863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8309F87C-DB8E-AE0B-00C9-E0400A1008A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7893981" name="Google Shape;64;p3:notes">
            <a:extLst>
              <a:ext uri="{FF2B5EF4-FFF2-40B4-BE49-F238E27FC236}">
                <a16:creationId xmlns:a16="http://schemas.microsoft.com/office/drawing/2014/main" id="{557B5AA3-362D-23FD-1CBC-B947911C91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978195" name="Google Shape;65;p3:notes">
            <a:extLst>
              <a:ext uri="{FF2B5EF4-FFF2-40B4-BE49-F238E27FC236}">
                <a16:creationId xmlns:a16="http://schemas.microsoft.com/office/drawing/2014/main" id="{C07C8EFE-CFF3-FE41-3BEA-3D14405C4F4E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Note:</a:t>
            </a:r>
            <a:endParaRPr/>
          </a:p>
        </p:txBody>
      </p:sp>
      <p:sp>
        <p:nvSpPr>
          <p:cNvPr id="614285879" name="Google Shape;66;p3:notes">
            <a:extLst>
              <a:ext uri="{FF2B5EF4-FFF2-40B4-BE49-F238E27FC236}">
                <a16:creationId xmlns:a16="http://schemas.microsoft.com/office/drawing/2014/main" id="{E9BDA6B7-7E55-2B75-0B66-3B44700C87E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 bwMode="auto">
          <a:xfrm>
            <a:off x="3884612" y="8685212"/>
            <a:ext cx="2971800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EC285DA-E2A8-1B19-48CD-189C456D7936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10376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4911FDD-BF59-4354-2565-DA5473BE25AB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7893981" name="Google Shape;64;p3:notes">
            <a:extLst>
              <a:ext uri="{FF2B5EF4-FFF2-40B4-BE49-F238E27FC236}">
                <a16:creationId xmlns:a16="http://schemas.microsoft.com/office/drawing/2014/main" id="{0FC6ED52-1EE3-32B0-4F7D-20161907A9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978195" name="Google Shape;65;p3:notes">
            <a:extLst>
              <a:ext uri="{FF2B5EF4-FFF2-40B4-BE49-F238E27FC236}">
                <a16:creationId xmlns:a16="http://schemas.microsoft.com/office/drawing/2014/main" id="{953080D7-2314-B808-F132-B9DE1B4F7BD1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Note:</a:t>
            </a:r>
            <a:endParaRPr/>
          </a:p>
        </p:txBody>
      </p:sp>
      <p:sp>
        <p:nvSpPr>
          <p:cNvPr id="614285879" name="Google Shape;66;p3:notes">
            <a:extLst>
              <a:ext uri="{FF2B5EF4-FFF2-40B4-BE49-F238E27FC236}">
                <a16:creationId xmlns:a16="http://schemas.microsoft.com/office/drawing/2014/main" id="{A03E3450-2196-1EAE-6A29-69E2ECDBA3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 bwMode="auto">
          <a:xfrm>
            <a:off x="3884612" y="8685212"/>
            <a:ext cx="2971800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EC285DA-E2A8-1B19-48CD-189C456D7936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4409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2802231-7F25-76A8-B56C-66F9FF8C09E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7893981" name="Google Shape;64;p3:notes">
            <a:extLst>
              <a:ext uri="{FF2B5EF4-FFF2-40B4-BE49-F238E27FC236}">
                <a16:creationId xmlns:a16="http://schemas.microsoft.com/office/drawing/2014/main" id="{FF1DA021-B8A4-68C8-A766-CBD8449975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978195" name="Google Shape;65;p3:notes">
            <a:extLst>
              <a:ext uri="{FF2B5EF4-FFF2-40B4-BE49-F238E27FC236}">
                <a16:creationId xmlns:a16="http://schemas.microsoft.com/office/drawing/2014/main" id="{10F0D240-5D2E-71F8-146C-BD2868C8972E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Note:</a:t>
            </a:r>
            <a:endParaRPr/>
          </a:p>
        </p:txBody>
      </p:sp>
      <p:sp>
        <p:nvSpPr>
          <p:cNvPr id="614285879" name="Google Shape;66;p3:notes">
            <a:extLst>
              <a:ext uri="{FF2B5EF4-FFF2-40B4-BE49-F238E27FC236}">
                <a16:creationId xmlns:a16="http://schemas.microsoft.com/office/drawing/2014/main" id="{EFDB4E6D-7BCB-FE5F-8B5C-A9A92A06CB2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 bwMode="auto">
          <a:xfrm>
            <a:off x="3884612" y="8685212"/>
            <a:ext cx="2971800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EC285DA-E2A8-1B19-48CD-189C456D7936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56186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91" name="Google Shape;91;p5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7893981" name="Google Shape;64;p3:notes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978195" name="Google Shape;65;p3:notes"/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Note:</a:t>
            </a:r>
            <a:endParaRPr/>
          </a:p>
        </p:txBody>
      </p:sp>
      <p:sp>
        <p:nvSpPr>
          <p:cNvPr id="614285879" name="Google Shape;66;p3:notes"/>
          <p:cNvSpPr txBox="1">
            <a:spLocks noGrp="1"/>
          </p:cNvSpPr>
          <p:nvPr>
            <p:ph type="sldNum" idx="12"/>
          </p:nvPr>
        </p:nvSpPr>
        <p:spPr bwMode="auto">
          <a:xfrm>
            <a:off x="3884612" y="8685212"/>
            <a:ext cx="2971800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EC285DA-E2A8-1B19-48CD-189C456D7936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8C21AA29-B73A-4457-4377-DF5A0EB4F4F7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7893981" name="Google Shape;64;p3:notes">
            <a:extLst>
              <a:ext uri="{FF2B5EF4-FFF2-40B4-BE49-F238E27FC236}">
                <a16:creationId xmlns:a16="http://schemas.microsoft.com/office/drawing/2014/main" id="{BB2381C0-88F2-5502-F41E-08B02A9C66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978195" name="Google Shape;65;p3:notes">
            <a:extLst>
              <a:ext uri="{FF2B5EF4-FFF2-40B4-BE49-F238E27FC236}">
                <a16:creationId xmlns:a16="http://schemas.microsoft.com/office/drawing/2014/main" id="{06852BF5-0C54-960D-A620-59B6CEAAE94C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Note:</a:t>
            </a:r>
            <a:endParaRPr/>
          </a:p>
        </p:txBody>
      </p:sp>
      <p:sp>
        <p:nvSpPr>
          <p:cNvPr id="614285879" name="Google Shape;66;p3:notes">
            <a:extLst>
              <a:ext uri="{FF2B5EF4-FFF2-40B4-BE49-F238E27FC236}">
                <a16:creationId xmlns:a16="http://schemas.microsoft.com/office/drawing/2014/main" id="{E6E5E17A-432B-DE46-2790-0EFBB4CACD7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 bwMode="auto">
          <a:xfrm>
            <a:off x="3884612" y="8685212"/>
            <a:ext cx="2971800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EC285DA-E2A8-1B19-48CD-189C456D7936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8372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65845EB0-B2E7-F026-1E58-5428DDA4051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7893981" name="Google Shape;64;p3:notes">
            <a:extLst>
              <a:ext uri="{FF2B5EF4-FFF2-40B4-BE49-F238E27FC236}">
                <a16:creationId xmlns:a16="http://schemas.microsoft.com/office/drawing/2014/main" id="{D786CF57-FB05-57A4-D6B1-DCB9476E4E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978195" name="Google Shape;65;p3:notes">
            <a:extLst>
              <a:ext uri="{FF2B5EF4-FFF2-40B4-BE49-F238E27FC236}">
                <a16:creationId xmlns:a16="http://schemas.microsoft.com/office/drawing/2014/main" id="{3554F651-5E98-7793-4F62-6E46FC981DA5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Note:</a:t>
            </a:r>
            <a:endParaRPr/>
          </a:p>
        </p:txBody>
      </p:sp>
      <p:sp>
        <p:nvSpPr>
          <p:cNvPr id="614285879" name="Google Shape;66;p3:notes">
            <a:extLst>
              <a:ext uri="{FF2B5EF4-FFF2-40B4-BE49-F238E27FC236}">
                <a16:creationId xmlns:a16="http://schemas.microsoft.com/office/drawing/2014/main" id="{6A2C8CD5-1039-D0A4-BB5E-C162A392994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 bwMode="auto">
          <a:xfrm>
            <a:off x="3884612" y="8685212"/>
            <a:ext cx="2971800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EC285DA-E2A8-1B19-48CD-189C456D7936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279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50C9670C-E204-CDFF-B25F-3FBFBA50EE47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7893981" name="Google Shape;64;p3:notes">
            <a:extLst>
              <a:ext uri="{FF2B5EF4-FFF2-40B4-BE49-F238E27FC236}">
                <a16:creationId xmlns:a16="http://schemas.microsoft.com/office/drawing/2014/main" id="{6EB5E150-8557-8DFF-B138-DA6194398E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978195" name="Google Shape;65;p3:notes">
            <a:extLst>
              <a:ext uri="{FF2B5EF4-FFF2-40B4-BE49-F238E27FC236}">
                <a16:creationId xmlns:a16="http://schemas.microsoft.com/office/drawing/2014/main" id="{6ECB9C97-3A57-D806-9187-54031F3C8031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Note:</a:t>
            </a:r>
            <a:endParaRPr/>
          </a:p>
        </p:txBody>
      </p:sp>
      <p:sp>
        <p:nvSpPr>
          <p:cNvPr id="614285879" name="Google Shape;66;p3:notes">
            <a:extLst>
              <a:ext uri="{FF2B5EF4-FFF2-40B4-BE49-F238E27FC236}">
                <a16:creationId xmlns:a16="http://schemas.microsoft.com/office/drawing/2014/main" id="{5B5A5E7E-C903-8A67-3DDF-3A0EBE12E57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 bwMode="auto">
          <a:xfrm>
            <a:off x="3884612" y="8685212"/>
            <a:ext cx="2971800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EC285DA-E2A8-1B19-48CD-189C456D7936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6205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C7B30BE-41B2-83E9-A7A8-6D3EB21234F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7893981" name="Google Shape;64;p3:notes">
            <a:extLst>
              <a:ext uri="{FF2B5EF4-FFF2-40B4-BE49-F238E27FC236}">
                <a16:creationId xmlns:a16="http://schemas.microsoft.com/office/drawing/2014/main" id="{F5FCE08C-4E4A-A6A9-D0B0-921CF773DD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978195" name="Google Shape;65;p3:notes">
            <a:extLst>
              <a:ext uri="{FF2B5EF4-FFF2-40B4-BE49-F238E27FC236}">
                <a16:creationId xmlns:a16="http://schemas.microsoft.com/office/drawing/2014/main" id="{84B61E7E-3162-CA11-5EBD-D3D3C45F6946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Note:</a:t>
            </a:r>
            <a:endParaRPr/>
          </a:p>
        </p:txBody>
      </p:sp>
      <p:sp>
        <p:nvSpPr>
          <p:cNvPr id="614285879" name="Google Shape;66;p3:notes">
            <a:extLst>
              <a:ext uri="{FF2B5EF4-FFF2-40B4-BE49-F238E27FC236}">
                <a16:creationId xmlns:a16="http://schemas.microsoft.com/office/drawing/2014/main" id="{E99E5CD7-6388-AD3D-50CF-A61FDAC7929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 bwMode="auto">
          <a:xfrm>
            <a:off x="3884612" y="8685212"/>
            <a:ext cx="2971800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EC285DA-E2A8-1B19-48CD-189C456D7936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4013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79FF65C1-BD90-F2A6-0EAE-EFBFF2D39BC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7893981" name="Google Shape;64;p3:notes">
            <a:extLst>
              <a:ext uri="{FF2B5EF4-FFF2-40B4-BE49-F238E27FC236}">
                <a16:creationId xmlns:a16="http://schemas.microsoft.com/office/drawing/2014/main" id="{681D8E73-D196-32B3-3700-000CE2D30E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978195" name="Google Shape;65;p3:notes">
            <a:extLst>
              <a:ext uri="{FF2B5EF4-FFF2-40B4-BE49-F238E27FC236}">
                <a16:creationId xmlns:a16="http://schemas.microsoft.com/office/drawing/2014/main" id="{AFB4C227-F716-5D2C-EDB5-F8D0D30E1A2E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Note:</a:t>
            </a:r>
            <a:endParaRPr/>
          </a:p>
        </p:txBody>
      </p:sp>
      <p:sp>
        <p:nvSpPr>
          <p:cNvPr id="614285879" name="Google Shape;66;p3:notes">
            <a:extLst>
              <a:ext uri="{FF2B5EF4-FFF2-40B4-BE49-F238E27FC236}">
                <a16:creationId xmlns:a16="http://schemas.microsoft.com/office/drawing/2014/main" id="{687051D7-6F50-707F-884F-11683601ED0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 bwMode="auto">
          <a:xfrm>
            <a:off x="3884612" y="8685212"/>
            <a:ext cx="2971800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EC285DA-E2A8-1B19-48CD-189C456D7936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1183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FD8E6D49-D6F0-64E9-9F06-C03242BC34E9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7893981" name="Google Shape;64;p3:notes">
            <a:extLst>
              <a:ext uri="{FF2B5EF4-FFF2-40B4-BE49-F238E27FC236}">
                <a16:creationId xmlns:a16="http://schemas.microsoft.com/office/drawing/2014/main" id="{0418B8FF-08BC-8484-D6AB-7B5E07C47E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978195" name="Google Shape;65;p3:notes">
            <a:extLst>
              <a:ext uri="{FF2B5EF4-FFF2-40B4-BE49-F238E27FC236}">
                <a16:creationId xmlns:a16="http://schemas.microsoft.com/office/drawing/2014/main" id="{590A7EAA-2A01-D2A7-CF7A-9B6BB03DDEA9}"/>
              </a:ext>
            </a:extLst>
          </p:cNvPr>
          <p:cNvSpPr txBox="1"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Note:</a:t>
            </a:r>
            <a:endParaRPr/>
          </a:p>
        </p:txBody>
      </p:sp>
      <p:sp>
        <p:nvSpPr>
          <p:cNvPr id="614285879" name="Google Shape;66;p3:notes">
            <a:extLst>
              <a:ext uri="{FF2B5EF4-FFF2-40B4-BE49-F238E27FC236}">
                <a16:creationId xmlns:a16="http://schemas.microsoft.com/office/drawing/2014/main" id="{B5B0E72B-A6D5-C902-C073-3BD4E252AA9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 bwMode="auto">
          <a:xfrm>
            <a:off x="3884612" y="8685212"/>
            <a:ext cx="2971800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EC285DA-E2A8-1B19-48CD-189C456D7936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3855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3_Table of Contents" userDrawn="1">
  <p:cSld name="3_Table of Content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9" name="Google Shape;29;p9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902825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Google Shape;30;p9"/>
          <p:cNvCxnSpPr>
            <a:cxnSpLocks/>
          </p:cNvCxnSpPr>
          <p:nvPr/>
        </p:nvCxnSpPr>
        <p:spPr bwMode="auto">
          <a:xfrm>
            <a:off x="449468" y="6424935"/>
            <a:ext cx="9000714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31;p9"/>
          <p:cNvSpPr txBox="1"/>
          <p:nvPr/>
        </p:nvSpPr>
        <p:spPr bwMode="auto"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/>
            </a:pPr>
            <a:fld id="{00000000-1234-1234-1234-123412341234}" type="slidenum"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</a:rPr>
              <a:t>‹Nº›</a:t>
            </a:fld>
            <a:endParaRPr sz="900">
              <a:solidFill>
                <a:srgbClr val="7F7F7F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2" name="Google Shape;32;p9"/>
          <p:cNvSpPr/>
          <p:nvPr/>
        </p:nvSpPr>
        <p:spPr bwMode="auto"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100" b="0">
                <a:solidFill>
                  <a:srgbClr val="7F7F7F"/>
                </a:solidFill>
                <a:latin typeface="Arial"/>
                <a:ea typeface="Arial"/>
                <a:cs typeface="Arial"/>
              </a:rPr>
              <a:t>Samsung Innovation Campus</a:t>
            </a:r>
            <a:endParaRPr/>
          </a:p>
        </p:txBody>
      </p:sp>
      <p:sp>
        <p:nvSpPr>
          <p:cNvPr id="33" name="Google Shape;33;p9"/>
          <p:cNvSpPr txBox="1"/>
          <p:nvPr/>
        </p:nvSpPr>
        <p:spPr bwMode="auto">
          <a:xfrm>
            <a:off x="6846857" y="6498001"/>
            <a:ext cx="23495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</a:rPr>
              <a:t>Project Name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2_Table of Contents" userDrawn="1">
  <p:cSld name="2_Table of Content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5" name="Google Shape;35;p10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0" y="0"/>
            <a:ext cx="9902825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" name="Google Shape;36;p10"/>
          <p:cNvCxnSpPr>
            <a:cxnSpLocks/>
          </p:cNvCxnSpPr>
          <p:nvPr/>
        </p:nvCxnSpPr>
        <p:spPr bwMode="auto">
          <a:xfrm>
            <a:off x="449468" y="6424935"/>
            <a:ext cx="9000714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" name="Google Shape;37;p10"/>
          <p:cNvSpPr txBox="1"/>
          <p:nvPr/>
        </p:nvSpPr>
        <p:spPr bwMode="auto"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/>
            </a:pPr>
            <a:fld id="{00000000-1234-1234-1234-123412341234}" type="slidenum"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</a:rPr>
              <a:t>‹Nº›</a:t>
            </a:fld>
            <a:endParaRPr sz="900">
              <a:solidFill>
                <a:srgbClr val="7F7F7F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8" name="Google Shape;38;p10"/>
          <p:cNvSpPr/>
          <p:nvPr/>
        </p:nvSpPr>
        <p:spPr bwMode="auto"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100" b="0">
                <a:solidFill>
                  <a:srgbClr val="7F7F7F"/>
                </a:solidFill>
                <a:latin typeface="Arial"/>
                <a:ea typeface="Arial"/>
                <a:cs typeface="Arial"/>
              </a:rPr>
              <a:t>Samsung Innovation Campus</a:t>
            </a:r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 bwMode="auto">
          <a:xfrm>
            <a:off x="449468" y="1440000"/>
            <a:ext cx="8541187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 bwMode="auto">
          <a:xfrm>
            <a:off x="449468" y="450000"/>
            <a:ext cx="323896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99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2"/>
          </p:nvPr>
        </p:nvSpPr>
        <p:spPr bwMode="auto">
          <a:xfrm>
            <a:off x="790000" y="450001"/>
            <a:ext cx="683780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99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body" idx="3"/>
          </p:nvPr>
        </p:nvSpPr>
        <p:spPr bwMode="auto">
          <a:xfrm>
            <a:off x="9112825" y="480779"/>
            <a:ext cx="34062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body" idx="4"/>
          </p:nvPr>
        </p:nvSpPr>
        <p:spPr bwMode="auto">
          <a:xfrm>
            <a:off x="8740667" y="480779"/>
            <a:ext cx="46785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5"/>
          </p:nvPr>
        </p:nvSpPr>
        <p:spPr bwMode="auto">
          <a:xfrm>
            <a:off x="522287" y="2221661"/>
            <a:ext cx="805543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21945" algn="l">
              <a:lnSpc>
                <a:spcPct val="12857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7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</a:defRPr>
            </a:lvl1pPr>
            <a:lvl2pPr marL="914400" marR="0" lvl="1" indent="-294640" algn="l">
              <a:lnSpc>
                <a:spcPct val="138461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040"/>
              <a:buFont typeface="Arial"/>
              <a:buChar char="•"/>
              <a:defRPr sz="13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5" name="Google Shape;45;p10"/>
          <p:cNvSpPr txBox="1"/>
          <p:nvPr/>
        </p:nvSpPr>
        <p:spPr bwMode="auto">
          <a:xfrm>
            <a:off x="6846857" y="6498001"/>
            <a:ext cx="23495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</a:rPr>
              <a:t>Project Name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last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7" name="Google Shape;47;p11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2" y="4395"/>
            <a:ext cx="9899651" cy="685360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 bwMode="auto">
          <a:xfrm>
            <a:off x="2" y="0"/>
            <a:ext cx="9899651" cy="6858000"/>
          </a:xfrm>
          <a:prstGeom prst="rect">
            <a:avLst/>
          </a:prstGeom>
          <a:solidFill>
            <a:srgbClr val="1428A0">
              <a:alpha val="8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95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9" name="Google Shape;49;p11"/>
          <p:cNvSpPr/>
          <p:nvPr/>
        </p:nvSpPr>
        <p:spPr bwMode="auto">
          <a:xfrm>
            <a:off x="449468" y="5677032"/>
            <a:ext cx="9000714" cy="730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/>
            </a:pPr>
            <a:r>
              <a:rPr lang="en-US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rPr>
              <a:t>ⓒ2021 SAMSUNG. All rights reserved.</a:t>
            </a:r>
            <a:endParaRPr/>
          </a:p>
          <a:p>
            <a:pPr marL="0" marR="0" lvl="0" indent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/>
            </a:pPr>
            <a:r>
              <a:rPr lang="en-US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rPr>
              <a:t>Samsung Electronics Corporate Citizenship Office holds the copyright of book.</a:t>
            </a:r>
            <a:endParaRPr/>
          </a:p>
          <a:p>
            <a:pPr marL="0" marR="0" lvl="0" indent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/>
            </a:pPr>
            <a:r>
              <a:rPr lang="en-US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rPr>
              <a:t>This book is a literary property protected by copyright law so reprint and reproduction without permission are prohibited. </a:t>
            </a:r>
            <a:endParaRPr/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/>
            </a:pPr>
            <a:r>
              <a:rPr lang="en-US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rPr>
              <a:t>To use this book other than the curriculum of Samsung innovation Campus or to use the entire or part of this book, you must receive written consent from copyright holder.</a:t>
            </a:r>
            <a:endParaRPr/>
          </a:p>
        </p:txBody>
      </p:sp>
      <p:pic>
        <p:nvPicPr>
          <p:cNvPr id="50" name="Google Shape;50;p11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3711822" y="3022951"/>
            <a:ext cx="2476006" cy="812098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1"/>
          <p:cNvSpPr/>
          <p:nvPr/>
        </p:nvSpPr>
        <p:spPr bwMode="auto">
          <a:xfrm>
            <a:off x="449468" y="450000"/>
            <a:ext cx="1290568" cy="198000"/>
          </a:xfrm>
          <a:custGeom>
            <a:avLst/>
            <a:gdLst/>
            <a:ahLst/>
            <a:cxnLst/>
            <a:rect l="l" t="t" r="r" b="b"/>
            <a:pathLst>
              <a:path w="2179" h="334" extrusionOk="0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9"/>
              <a:buFont typeface="Calibri"/>
              <a:buNone/>
              <a:defRPr/>
            </a:pPr>
            <a:endParaRPr sz="195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 Cover">
  <p:cSld name="Front Cover">
    <p:bg>
      <p:bgPr>
        <a:solidFill>
          <a:srgbClr val="F2F2F2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902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7"/>
          <p:cNvSpPr/>
          <p:nvPr/>
        </p:nvSpPr>
        <p:spPr>
          <a:xfrm>
            <a:off x="449468" y="450000"/>
            <a:ext cx="1282022" cy="198000"/>
          </a:xfrm>
          <a:custGeom>
            <a:avLst/>
            <a:gdLst/>
            <a:ahLst/>
            <a:cxnLst/>
            <a:rect l="l" t="t" r="r" b="b"/>
            <a:pathLst>
              <a:path w="2179" h="334" extrusionOk="0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rgbClr val="0924A5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9"/>
              <a:buFont typeface="Calibri"/>
              <a:buNone/>
            </a:pPr>
            <a:endParaRPr sz="1959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1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5631" y="6141164"/>
            <a:ext cx="1371564" cy="45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7"/>
          <p:cNvSpPr/>
          <p:nvPr/>
        </p:nvSpPr>
        <p:spPr>
          <a:xfrm>
            <a:off x="990000" y="4320000"/>
            <a:ext cx="58325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1428A0"/>
                </a:solidFill>
                <a:latin typeface="Arial"/>
                <a:ea typeface="Arial"/>
                <a:cs typeface="Arial"/>
                <a:sym typeface="Arial"/>
              </a:rPr>
              <a:t>AI COURSE</a:t>
            </a:r>
            <a:endParaRPr sz="2400" b="0" i="0" u="none" strike="noStrike" cap="none" dirty="0">
              <a:solidFill>
                <a:srgbClr val="1428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7"/>
          <p:cNvSpPr/>
          <p:nvPr/>
        </p:nvSpPr>
        <p:spPr>
          <a:xfrm>
            <a:off x="724689" y="4320000"/>
            <a:ext cx="54000" cy="360000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7"/>
          <p:cNvSpPr txBox="1">
            <a:spLocks noGrp="1"/>
          </p:cNvSpPr>
          <p:nvPr>
            <p:ph type="body" idx="1"/>
          </p:nvPr>
        </p:nvSpPr>
        <p:spPr>
          <a:xfrm>
            <a:off x="720000" y="3551768"/>
            <a:ext cx="683780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720000" y="1710000"/>
            <a:ext cx="5221019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1280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">
  <p:cSld name="CHAP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902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8"/>
          <p:cNvSpPr txBox="1">
            <a:spLocks noGrp="1"/>
          </p:cNvSpPr>
          <p:nvPr>
            <p:ph type="body" idx="1"/>
          </p:nvPr>
        </p:nvSpPr>
        <p:spPr>
          <a:xfrm>
            <a:off x="985007" y="2524714"/>
            <a:ext cx="4616240" cy="132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99"/>
              <a:buFont typeface="Arial"/>
              <a:buNone/>
              <a:defRPr sz="4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21" name="Google Shape;21;p8"/>
          <p:cNvCxnSpPr/>
          <p:nvPr/>
        </p:nvCxnSpPr>
        <p:spPr>
          <a:xfrm>
            <a:off x="449470" y="6424935"/>
            <a:ext cx="9000714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Google Shape;22;p8"/>
          <p:cNvSpPr txBox="1"/>
          <p:nvPr/>
        </p:nvSpPr>
        <p:spPr>
          <a:xfrm>
            <a:off x="8836343" y="6498003"/>
            <a:ext cx="613839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9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8"/>
          <p:cNvSpPr/>
          <p:nvPr/>
        </p:nvSpPr>
        <p:spPr>
          <a:xfrm>
            <a:off x="449468" y="6498005"/>
            <a:ext cx="288878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  <a:endParaRPr/>
          </a:p>
        </p:txBody>
      </p:sp>
      <p:sp>
        <p:nvSpPr>
          <p:cNvPr id="24" name="Google Shape;24;p8"/>
          <p:cNvSpPr/>
          <p:nvPr/>
        </p:nvSpPr>
        <p:spPr>
          <a:xfrm>
            <a:off x="719769" y="2095280"/>
            <a:ext cx="59989" cy="1759369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2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8"/>
          <p:cNvSpPr/>
          <p:nvPr/>
        </p:nvSpPr>
        <p:spPr>
          <a:xfrm>
            <a:off x="719769" y="4157762"/>
            <a:ext cx="59989" cy="323165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2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8"/>
          <p:cNvSpPr txBox="1">
            <a:spLocks noGrp="1"/>
          </p:cNvSpPr>
          <p:nvPr>
            <p:ph type="body" idx="2"/>
          </p:nvPr>
        </p:nvSpPr>
        <p:spPr>
          <a:xfrm>
            <a:off x="985007" y="2066881"/>
            <a:ext cx="5475500" cy="31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99"/>
              <a:buFont typeface="Arial"/>
              <a:buNone/>
              <a:defRPr sz="1999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8"/>
          <p:cNvSpPr/>
          <p:nvPr/>
        </p:nvSpPr>
        <p:spPr>
          <a:xfrm>
            <a:off x="989683" y="4165452"/>
            <a:ext cx="263191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1428A0"/>
                </a:solidFill>
                <a:latin typeface="Arial"/>
                <a:ea typeface="Arial"/>
                <a:cs typeface="Arial"/>
                <a:sym typeface="Arial"/>
              </a:rPr>
              <a:t>AI COURSE</a:t>
            </a:r>
            <a:endParaRPr sz="2099" b="0" i="0" u="none" strike="noStrike" cap="none" dirty="0">
              <a:solidFill>
                <a:srgbClr val="1428A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4261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4">
          <p15:clr>
            <a:srgbClr val="FBAE40"/>
          </p15:clr>
        </p15:guide>
        <p15:guide id="3" pos="44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</p:sldLayoutIdLst>
  <p:hf hdr="0" ftr="0" dt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mailto:dilanalviarez@gmail.com" TargetMode="External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andersonjperdomo@gmail.com" TargetMode="External"/><Relationship Id="rId5" Type="http://schemas.openxmlformats.org/officeDocument/2006/relationships/image" Target="../media/image7.png"/><Relationship Id="rId10" Type="http://schemas.openxmlformats.org/officeDocument/2006/relationships/hyperlink" Target="mailto:kenken29815793@" TargetMode="External"/><Relationship Id="rId4" Type="http://schemas.openxmlformats.org/officeDocument/2006/relationships/hyperlink" Target="mailto:jeremyvicent28@gmail.com" TargetMode="External"/><Relationship Id="rId9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andersonjperdomo@gmail.com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"/>
          <p:cNvSpPr txBox="1">
            <a:spLocks noGrp="1"/>
          </p:cNvSpPr>
          <p:nvPr>
            <p:ph type="title"/>
          </p:nvPr>
        </p:nvSpPr>
        <p:spPr>
          <a:xfrm>
            <a:off x="720000" y="2532123"/>
            <a:ext cx="6419031" cy="17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/>
              <a:t>Samsung Innovation Campus</a:t>
            </a:r>
            <a:endParaRPr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E87920CD-377B-9B85-E6C2-E4B08900F37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8679249" name="Google Shape;68;p3">
            <a:extLst>
              <a:ext uri="{FF2B5EF4-FFF2-40B4-BE49-F238E27FC236}">
                <a16:creationId xmlns:a16="http://schemas.microsoft.com/office/drawing/2014/main" id="{4B8CE26F-8371-2178-C244-C208E7CCF831}"/>
              </a:ext>
            </a:extLst>
          </p:cNvPr>
          <p:cNvSpPr/>
          <p:nvPr/>
        </p:nvSpPr>
        <p:spPr bwMode="auto">
          <a:xfrm>
            <a:off x="528795" y="372007"/>
            <a:ext cx="465503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 dirty="0">
                <a:solidFill>
                  <a:schemeClr val="lt1"/>
                </a:solidFill>
              </a:rPr>
              <a:t>Herramientas	</a:t>
            </a:r>
            <a:endParaRPr dirty="0"/>
          </a:p>
        </p:txBody>
      </p:sp>
      <p:grpSp>
        <p:nvGrpSpPr>
          <p:cNvPr id="2102747445" name="Google Shape;69;p3">
            <a:extLst>
              <a:ext uri="{FF2B5EF4-FFF2-40B4-BE49-F238E27FC236}">
                <a16:creationId xmlns:a16="http://schemas.microsoft.com/office/drawing/2014/main" id="{6158E0CA-AFC9-B9B1-BE9D-8C2D015DB434}"/>
              </a:ext>
            </a:extLst>
          </p:cNvPr>
          <p:cNvGrpSpPr/>
          <p:nvPr/>
        </p:nvGrpSpPr>
        <p:grpSpPr bwMode="auto">
          <a:xfrm>
            <a:off x="508010" y="1327356"/>
            <a:ext cx="8798222" cy="4957512"/>
            <a:chOff x="0" y="0"/>
            <a:chExt cx="4387470" cy="252000"/>
          </a:xfrm>
        </p:grpSpPr>
        <p:sp>
          <p:nvSpPr>
            <p:cNvPr id="502921814" name="Google Shape;70;p3">
              <a:extLst>
                <a:ext uri="{FF2B5EF4-FFF2-40B4-BE49-F238E27FC236}">
                  <a16:creationId xmlns:a16="http://schemas.microsoft.com/office/drawing/2014/main" id="{FEE69573-48A6-02D5-25F2-595425DE0C7F}"/>
                </a:ext>
              </a:extLst>
            </p:cNvPr>
            <p:cNvSpPr/>
            <p:nvPr/>
          </p:nvSpPr>
          <p:spPr bwMode="auto">
            <a:xfrm>
              <a:off x="182877" y="75197"/>
              <a:ext cx="4204593" cy="109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s-MX" dirty="0"/>
                <a:t>5. Gestión de Datos</a:t>
              </a:r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Pandas/</a:t>
              </a:r>
              <a:r>
                <a:rPr lang="es-MX" dirty="0" err="1"/>
                <a:t>Numpy</a:t>
              </a:r>
              <a:endParaRPr lang="es-MX" dirty="0"/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	Carga y procesamiento del </a:t>
              </a:r>
              <a:r>
                <a:rPr lang="es-MX" dirty="0" err="1"/>
                <a:t>dataset</a:t>
              </a:r>
              <a:r>
                <a:rPr lang="es-MX" dirty="0"/>
                <a:t> de contraseñas (password_dataset_final.csv).</a:t>
              </a:r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s-MX" dirty="0" err="1"/>
                <a:t>RegEx</a:t>
              </a:r>
              <a:r>
                <a:rPr lang="es-MX" dirty="0"/>
                <a:t> </a:t>
              </a:r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	Detección de patrones de vulnerabilidades en el escáner web (XSS, </a:t>
              </a:r>
              <a:r>
                <a:rPr lang="es-MX" dirty="0" err="1"/>
                <a:t>SQLi</a:t>
              </a:r>
              <a:r>
                <a:rPr lang="es-MX" dirty="0"/>
                <a:t>).</a:t>
              </a:r>
            </a:p>
            <a:p>
              <a:pPr marR="0" lvl="0" algn="l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MX" dirty="0"/>
                <a:t>6. Funcionalidades Adicionales</a:t>
              </a:r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s-MX" dirty="0" err="1"/>
                <a:t>Joblib</a:t>
              </a:r>
              <a:endParaRPr lang="es-MX" dirty="0"/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	Serialización del modelo entrenado</a:t>
              </a:r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OS/IO</a:t>
              </a:r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	Gestión de archivos cifrados (</a:t>
              </a:r>
              <a:r>
                <a:rPr lang="es-MX" dirty="0" err="1"/>
                <a:t>passwords.json.encrypted</a:t>
              </a:r>
              <a:r>
                <a:rPr lang="es-MX" dirty="0"/>
                <a:t>) y operaciones de I/O.</a:t>
              </a:r>
            </a:p>
          </p:txBody>
        </p:sp>
        <p:sp>
          <p:nvSpPr>
            <p:cNvPr id="254073267" name="Google Shape;71;p3">
              <a:extLst>
                <a:ext uri="{FF2B5EF4-FFF2-40B4-BE49-F238E27FC236}">
                  <a16:creationId xmlns:a16="http://schemas.microsoft.com/office/drawing/2014/main" id="{195B310A-1337-1240-1D2F-ED1005E9212B}"/>
                </a:ext>
              </a:extLst>
            </p:cNvPr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2" tIns="45698" rIns="91422" bIns="45698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3653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83A0800-FFBF-1B4B-3776-AB186B78D73F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8679249" name="Google Shape;68;p3">
            <a:extLst>
              <a:ext uri="{FF2B5EF4-FFF2-40B4-BE49-F238E27FC236}">
                <a16:creationId xmlns:a16="http://schemas.microsoft.com/office/drawing/2014/main" id="{9992F101-4A57-D137-1D6A-DB131DC377AA}"/>
              </a:ext>
            </a:extLst>
          </p:cNvPr>
          <p:cNvSpPr/>
          <p:nvPr/>
        </p:nvSpPr>
        <p:spPr bwMode="auto">
          <a:xfrm>
            <a:off x="528795" y="372007"/>
            <a:ext cx="4655039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 dirty="0">
                <a:solidFill>
                  <a:schemeClr val="lt1"/>
                </a:solidFill>
              </a:rPr>
              <a:t>Demostración (2min)</a:t>
            </a:r>
          </a:p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 dirty="0">
                <a:solidFill>
                  <a:schemeClr val="lt1"/>
                </a:solidFill>
              </a:rPr>
              <a:t>	</a:t>
            </a:r>
            <a:endParaRPr dirty="0"/>
          </a:p>
        </p:txBody>
      </p:sp>
      <p:grpSp>
        <p:nvGrpSpPr>
          <p:cNvPr id="2102747445" name="Google Shape;69;p3">
            <a:extLst>
              <a:ext uri="{FF2B5EF4-FFF2-40B4-BE49-F238E27FC236}">
                <a16:creationId xmlns:a16="http://schemas.microsoft.com/office/drawing/2014/main" id="{6C0CC690-9C0C-92F1-4417-82CADA91988A}"/>
              </a:ext>
            </a:extLst>
          </p:cNvPr>
          <p:cNvGrpSpPr/>
          <p:nvPr/>
        </p:nvGrpSpPr>
        <p:grpSpPr bwMode="auto">
          <a:xfrm>
            <a:off x="508010" y="1327356"/>
            <a:ext cx="8798222" cy="4957512"/>
            <a:chOff x="0" y="0"/>
            <a:chExt cx="4387470" cy="252000"/>
          </a:xfrm>
        </p:grpSpPr>
        <p:sp>
          <p:nvSpPr>
            <p:cNvPr id="502921814" name="Google Shape;70;p3">
              <a:extLst>
                <a:ext uri="{FF2B5EF4-FFF2-40B4-BE49-F238E27FC236}">
                  <a16:creationId xmlns:a16="http://schemas.microsoft.com/office/drawing/2014/main" id="{AC1E14A6-B5AE-1C49-651C-70A0101F9C14}"/>
                </a:ext>
              </a:extLst>
            </p:cNvPr>
            <p:cNvSpPr/>
            <p:nvPr/>
          </p:nvSpPr>
          <p:spPr bwMode="auto">
            <a:xfrm>
              <a:off x="182877" y="124478"/>
              <a:ext cx="4204593" cy="109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s-MX" dirty="0"/>
            </a:p>
          </p:txBody>
        </p:sp>
        <p:sp>
          <p:nvSpPr>
            <p:cNvPr id="254073267" name="Google Shape;71;p3">
              <a:extLst>
                <a:ext uri="{FF2B5EF4-FFF2-40B4-BE49-F238E27FC236}">
                  <a16:creationId xmlns:a16="http://schemas.microsoft.com/office/drawing/2014/main" id="{2A114023-7800-5171-3928-A3E45E73F660}"/>
                </a:ext>
              </a:extLst>
            </p:cNvPr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2" tIns="45698" rIns="91422" bIns="45698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8606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6D718ABA-1D40-8766-EEF0-16B460152D8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8679249" name="Google Shape;68;p3">
            <a:extLst>
              <a:ext uri="{FF2B5EF4-FFF2-40B4-BE49-F238E27FC236}">
                <a16:creationId xmlns:a16="http://schemas.microsoft.com/office/drawing/2014/main" id="{DDCED2C7-F6AE-28FD-878D-4E231CB03C61}"/>
              </a:ext>
            </a:extLst>
          </p:cNvPr>
          <p:cNvSpPr/>
          <p:nvPr/>
        </p:nvSpPr>
        <p:spPr bwMode="auto">
          <a:xfrm>
            <a:off x="528795" y="372007"/>
            <a:ext cx="4655039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 dirty="0">
                <a:solidFill>
                  <a:schemeClr val="lt1"/>
                </a:solidFill>
              </a:rPr>
              <a:t>Competencia</a:t>
            </a:r>
          </a:p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 dirty="0">
                <a:solidFill>
                  <a:schemeClr val="lt1"/>
                </a:solidFill>
              </a:rPr>
              <a:t>	</a:t>
            </a:r>
            <a:endParaRPr dirty="0"/>
          </a:p>
        </p:txBody>
      </p:sp>
      <p:grpSp>
        <p:nvGrpSpPr>
          <p:cNvPr id="2102747445" name="Google Shape;69;p3">
            <a:extLst>
              <a:ext uri="{FF2B5EF4-FFF2-40B4-BE49-F238E27FC236}">
                <a16:creationId xmlns:a16="http://schemas.microsoft.com/office/drawing/2014/main" id="{A8297EEC-5BB6-E90C-923C-A3641782FEF8}"/>
              </a:ext>
            </a:extLst>
          </p:cNvPr>
          <p:cNvGrpSpPr/>
          <p:nvPr/>
        </p:nvGrpSpPr>
        <p:grpSpPr bwMode="auto">
          <a:xfrm>
            <a:off x="508010" y="1298556"/>
            <a:ext cx="8798222" cy="5170647"/>
            <a:chOff x="0" y="-1464"/>
            <a:chExt cx="4387470" cy="262834"/>
          </a:xfrm>
        </p:grpSpPr>
        <p:sp>
          <p:nvSpPr>
            <p:cNvPr id="502921814" name="Google Shape;70;p3">
              <a:extLst>
                <a:ext uri="{FF2B5EF4-FFF2-40B4-BE49-F238E27FC236}">
                  <a16:creationId xmlns:a16="http://schemas.microsoft.com/office/drawing/2014/main" id="{F2994DEE-3BAF-6DF4-7660-FF0D1B8D7E94}"/>
                </a:ext>
              </a:extLst>
            </p:cNvPr>
            <p:cNvSpPr/>
            <p:nvPr/>
          </p:nvSpPr>
          <p:spPr bwMode="auto">
            <a:xfrm>
              <a:off x="182877" y="-1464"/>
              <a:ext cx="4204593" cy="2628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s-MX" dirty="0"/>
                <a:t>Nuestro proyecto compite en un mercado con soluciones establecidas, pero tenemos ventajas únicas gracias a nuestro enfoque híbrido (IA + reglas + LLM).</a:t>
              </a:r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s-MX" dirty="0"/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s-MX" dirty="0"/>
                <a:t>Nuestros principales Competidores son</a:t>
              </a:r>
            </a:p>
            <a:p>
              <a:pPr marL="342900" marR="0" lvl="0" indent="-342900" algn="l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r>
                <a:rPr lang="es-MX" dirty="0"/>
                <a:t>Generadores de navegadores (Chrome, Firefox)</a:t>
              </a:r>
            </a:p>
            <a:p>
              <a:pPr marL="342900" marR="0" lvl="0" indent="-342900" algn="l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r>
                <a:rPr lang="es-MX" dirty="0"/>
                <a:t>Gestores de contraseñas (</a:t>
              </a:r>
              <a:r>
                <a:rPr lang="es-MX" dirty="0" err="1"/>
                <a:t>Dashlane</a:t>
              </a:r>
              <a:r>
                <a:rPr lang="es-MX" dirty="0"/>
                <a:t>, </a:t>
              </a:r>
              <a:r>
                <a:rPr lang="es-MX" dirty="0" err="1"/>
                <a:t>LastPass</a:t>
              </a:r>
              <a:r>
                <a:rPr lang="es-MX" dirty="0"/>
                <a:t>, 1Password)</a:t>
              </a:r>
            </a:p>
            <a:p>
              <a:pPr marL="342900" marR="0" lvl="0" indent="-342900" algn="l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r>
                <a:rPr lang="es-MX" dirty="0"/>
                <a:t>Generadores especializados (</a:t>
              </a:r>
              <a:r>
                <a:rPr lang="es-MX" dirty="0" err="1"/>
                <a:t>Strong</a:t>
              </a:r>
              <a:r>
                <a:rPr lang="es-MX" dirty="0"/>
                <a:t> </a:t>
              </a:r>
              <a:r>
                <a:rPr lang="es-MX" dirty="0" err="1"/>
                <a:t>Password</a:t>
              </a:r>
              <a:r>
                <a:rPr lang="es-MX" dirty="0"/>
                <a:t> </a:t>
              </a:r>
              <a:r>
                <a:rPr lang="es-MX" dirty="0" err="1"/>
                <a:t>Generator</a:t>
              </a:r>
              <a:r>
                <a:rPr lang="es-MX" dirty="0"/>
                <a:t>, </a:t>
              </a:r>
              <a:r>
                <a:rPr lang="es-MX" dirty="0" err="1"/>
                <a:t>Password</a:t>
              </a:r>
              <a:r>
                <a:rPr lang="es-MX" dirty="0"/>
                <a:t> </a:t>
              </a:r>
              <a:r>
                <a:rPr lang="es-MX" dirty="0" err="1"/>
                <a:t>Generator</a:t>
              </a:r>
              <a:r>
                <a:rPr lang="es-MX" dirty="0"/>
                <a:t> Plus)</a:t>
              </a:r>
            </a:p>
            <a:p>
              <a:pPr marL="342900" marR="0" lvl="0" indent="-342900" algn="l">
                <a:spcBef>
                  <a:spcPts val="0"/>
                </a:spcBef>
                <a:spcAft>
                  <a:spcPts val="0"/>
                </a:spcAft>
                <a:buFont typeface="+mj-lt"/>
                <a:buAutoNum type="arabicPeriod"/>
                <a:defRPr/>
              </a:pPr>
              <a:r>
                <a:rPr lang="es-MX" dirty="0"/>
                <a:t>Herramientas open-</a:t>
              </a:r>
              <a:r>
                <a:rPr lang="es-MX" dirty="0" err="1"/>
                <a:t>source</a:t>
              </a:r>
              <a:r>
                <a:rPr lang="es-MX" dirty="0"/>
                <a:t> (</a:t>
              </a:r>
              <a:r>
                <a:rPr lang="es-MX" dirty="0" err="1"/>
                <a:t>KeePass</a:t>
              </a:r>
              <a:r>
                <a:rPr lang="es-MX" dirty="0"/>
                <a:t>, </a:t>
              </a:r>
              <a:r>
                <a:rPr lang="es-MX" dirty="0" err="1"/>
                <a:t>Bitwarden</a:t>
              </a:r>
              <a:r>
                <a:rPr lang="es-MX" dirty="0"/>
                <a:t>)</a:t>
              </a:r>
            </a:p>
            <a:p>
              <a:pPr marR="0" lvl="0" algn="l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MX" dirty="0"/>
                <a:t>Estos generadores tienen muchas limitaciones como:</a:t>
              </a:r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usan reglas básicas.</a:t>
              </a:r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No verifican patrones predecibles.</a:t>
              </a:r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Están enfocados en almacenar contraseñas, no en generarlas con IA contextual.</a:t>
              </a:r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No usan modelos de IA entrenados con </a:t>
              </a:r>
              <a:r>
                <a:rPr lang="es-MX" dirty="0" err="1"/>
                <a:t>datasets</a:t>
              </a:r>
              <a:r>
                <a:rPr lang="es-MX" dirty="0"/>
                <a:t> de brechas recientes.</a:t>
              </a:r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No personalizan contraseñas según el contexto del usuario.</a:t>
              </a:r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Sin capacidad de análisis semántico.</a:t>
              </a:r>
            </a:p>
            <a:p>
              <a:pPr marR="0" lvl="0" algn="l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MX" dirty="0"/>
                <a:t>Mientras que nuestro </a:t>
              </a:r>
              <a:r>
                <a:rPr lang="es-MX" dirty="0" err="1"/>
                <a:t>WildPassPro</a:t>
              </a:r>
              <a:r>
                <a:rPr lang="es-MX" dirty="0"/>
                <a:t> ofrece:</a:t>
              </a:r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Una IA que genera contraseñas memorables.</a:t>
              </a:r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Una red neuronal que detecta patrones culturales.</a:t>
              </a:r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Analiza en tiempo real con LLM para explicar vulnerabilidades en lenguaje natural.</a:t>
              </a:r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Poseemos un escáner web integrado para detectar riesgos en sitios donde se usan las contraseñas.</a:t>
              </a:r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Entrenamos con datos de la dark web para evitar contraseñas con patrones hackeados recientemente.</a:t>
              </a:r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Sistema de cifrado local (Fernet) para la bóveda de contraseñas, no dependiente de la nube.</a:t>
              </a:r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Explicaciones tipo </a:t>
              </a:r>
              <a:r>
                <a:rPr lang="es-MX" dirty="0" err="1"/>
                <a:t>chatbot</a:t>
              </a:r>
              <a:r>
                <a:rPr lang="es-MX" dirty="0"/>
                <a:t> para usuarios sin conocimientos técnicos.</a:t>
              </a:r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Detección de fugas de datos integrada con </a:t>
              </a:r>
              <a:r>
                <a:rPr lang="es-MX" dirty="0" err="1"/>
                <a:t>Have</a:t>
              </a:r>
              <a:r>
                <a:rPr lang="es-MX" dirty="0"/>
                <a:t> I </a:t>
              </a:r>
              <a:r>
                <a:rPr lang="es-MX" dirty="0" err="1"/>
                <a:t>Been</a:t>
              </a:r>
              <a:r>
                <a:rPr lang="es-MX" dirty="0"/>
                <a:t> </a:t>
              </a:r>
              <a:r>
                <a:rPr lang="es-MX" dirty="0" err="1"/>
                <a:t>Pwned</a:t>
              </a:r>
              <a:r>
                <a:rPr lang="es-MX" dirty="0"/>
                <a:t>.</a:t>
              </a:r>
            </a:p>
          </p:txBody>
        </p:sp>
        <p:sp>
          <p:nvSpPr>
            <p:cNvPr id="254073267" name="Google Shape;71;p3">
              <a:extLst>
                <a:ext uri="{FF2B5EF4-FFF2-40B4-BE49-F238E27FC236}">
                  <a16:creationId xmlns:a16="http://schemas.microsoft.com/office/drawing/2014/main" id="{0BB45F3E-73F8-66A9-39E8-FA8DDE2A2C99}"/>
                </a:ext>
              </a:extLst>
            </p:cNvPr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2" tIns="45698" rIns="91422" bIns="45698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003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00869CB0-5B6A-EA68-60C2-7117CC88D02F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8679249" name="Google Shape;68;p3">
            <a:extLst>
              <a:ext uri="{FF2B5EF4-FFF2-40B4-BE49-F238E27FC236}">
                <a16:creationId xmlns:a16="http://schemas.microsoft.com/office/drawing/2014/main" id="{DCA90700-D981-D718-8B05-799A916D97BD}"/>
              </a:ext>
            </a:extLst>
          </p:cNvPr>
          <p:cNvSpPr/>
          <p:nvPr/>
        </p:nvSpPr>
        <p:spPr bwMode="auto">
          <a:xfrm>
            <a:off x="528795" y="372007"/>
            <a:ext cx="4655039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 dirty="0">
                <a:solidFill>
                  <a:schemeClr val="lt1"/>
                </a:solidFill>
              </a:rPr>
              <a:t>Competencia</a:t>
            </a:r>
          </a:p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 dirty="0">
                <a:solidFill>
                  <a:schemeClr val="lt1"/>
                </a:solidFill>
              </a:rPr>
              <a:t>	</a:t>
            </a:r>
            <a:endParaRPr dirty="0"/>
          </a:p>
        </p:txBody>
      </p:sp>
      <p:grpSp>
        <p:nvGrpSpPr>
          <p:cNvPr id="2102747445" name="Google Shape;69;p3">
            <a:extLst>
              <a:ext uri="{FF2B5EF4-FFF2-40B4-BE49-F238E27FC236}">
                <a16:creationId xmlns:a16="http://schemas.microsoft.com/office/drawing/2014/main" id="{4A32CBEF-8ACA-327E-E314-2B4C3535E3DF}"/>
              </a:ext>
            </a:extLst>
          </p:cNvPr>
          <p:cNvGrpSpPr/>
          <p:nvPr/>
        </p:nvGrpSpPr>
        <p:grpSpPr bwMode="auto">
          <a:xfrm>
            <a:off x="508010" y="1327358"/>
            <a:ext cx="8798222" cy="4957512"/>
            <a:chOff x="0" y="0"/>
            <a:chExt cx="4387470" cy="252000"/>
          </a:xfrm>
        </p:grpSpPr>
        <p:sp>
          <p:nvSpPr>
            <p:cNvPr id="502921814" name="Google Shape;70;p3">
              <a:extLst>
                <a:ext uri="{FF2B5EF4-FFF2-40B4-BE49-F238E27FC236}">
                  <a16:creationId xmlns:a16="http://schemas.microsoft.com/office/drawing/2014/main" id="{31285CCF-1954-DEE8-22A2-9CA2ED5A01B6}"/>
                </a:ext>
              </a:extLst>
            </p:cNvPr>
            <p:cNvSpPr/>
            <p:nvPr/>
          </p:nvSpPr>
          <p:spPr bwMode="auto">
            <a:xfrm>
              <a:off x="182877" y="2281"/>
              <a:ext cx="4204593" cy="109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s-MX" dirty="0"/>
                <a:t>Las mejoras de </a:t>
              </a:r>
              <a:r>
                <a:rPr lang="es-MX" dirty="0" err="1"/>
                <a:t>WildPassPro</a:t>
              </a:r>
              <a:r>
                <a:rPr lang="es-MX" dirty="0"/>
                <a:t> vs la competencia:</a:t>
              </a:r>
            </a:p>
          </p:txBody>
        </p:sp>
        <p:sp>
          <p:nvSpPr>
            <p:cNvPr id="254073267" name="Google Shape;71;p3">
              <a:extLst>
                <a:ext uri="{FF2B5EF4-FFF2-40B4-BE49-F238E27FC236}">
                  <a16:creationId xmlns:a16="http://schemas.microsoft.com/office/drawing/2014/main" id="{B3958039-D4E9-F821-5731-C642B7750E3B}"/>
                </a:ext>
              </a:extLst>
            </p:cNvPr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2" tIns="45698" rIns="91422" bIns="45698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D63DC9B3-5434-8172-6567-C7E888748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26" y="2100901"/>
            <a:ext cx="8375574" cy="193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79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3951799-1F58-C845-8952-6A740BDD71BF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8679249" name="Google Shape;68;p3">
            <a:extLst>
              <a:ext uri="{FF2B5EF4-FFF2-40B4-BE49-F238E27FC236}">
                <a16:creationId xmlns:a16="http://schemas.microsoft.com/office/drawing/2014/main" id="{32F1BA62-6D23-4C1E-4FCF-F45D02953237}"/>
              </a:ext>
            </a:extLst>
          </p:cNvPr>
          <p:cNvSpPr/>
          <p:nvPr/>
        </p:nvSpPr>
        <p:spPr bwMode="auto">
          <a:xfrm>
            <a:off x="528795" y="372007"/>
            <a:ext cx="4655039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 dirty="0">
                <a:solidFill>
                  <a:schemeClr val="lt1"/>
                </a:solidFill>
              </a:rPr>
              <a:t>Competencia</a:t>
            </a:r>
          </a:p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 dirty="0">
                <a:solidFill>
                  <a:schemeClr val="lt1"/>
                </a:solidFill>
              </a:rPr>
              <a:t>	</a:t>
            </a:r>
            <a:endParaRPr dirty="0"/>
          </a:p>
        </p:txBody>
      </p:sp>
      <p:grpSp>
        <p:nvGrpSpPr>
          <p:cNvPr id="2102747445" name="Google Shape;69;p3">
            <a:extLst>
              <a:ext uri="{FF2B5EF4-FFF2-40B4-BE49-F238E27FC236}">
                <a16:creationId xmlns:a16="http://schemas.microsoft.com/office/drawing/2014/main" id="{1F21DF9D-910E-713E-EE3F-275C2A7A504F}"/>
              </a:ext>
            </a:extLst>
          </p:cNvPr>
          <p:cNvGrpSpPr/>
          <p:nvPr/>
        </p:nvGrpSpPr>
        <p:grpSpPr bwMode="auto">
          <a:xfrm>
            <a:off x="508010" y="1327358"/>
            <a:ext cx="8798222" cy="4957512"/>
            <a:chOff x="0" y="0"/>
            <a:chExt cx="4387470" cy="252000"/>
          </a:xfrm>
        </p:grpSpPr>
        <p:sp>
          <p:nvSpPr>
            <p:cNvPr id="502921814" name="Google Shape;70;p3">
              <a:extLst>
                <a:ext uri="{FF2B5EF4-FFF2-40B4-BE49-F238E27FC236}">
                  <a16:creationId xmlns:a16="http://schemas.microsoft.com/office/drawing/2014/main" id="{B86CE2C4-18C2-45DB-EEC9-ABBE57082904}"/>
                </a:ext>
              </a:extLst>
            </p:cNvPr>
            <p:cNvSpPr/>
            <p:nvPr/>
          </p:nvSpPr>
          <p:spPr bwMode="auto">
            <a:xfrm>
              <a:off x="182877" y="2281"/>
              <a:ext cx="4204593" cy="109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s-MX" dirty="0"/>
                <a:t>Matriz competitiva de </a:t>
              </a:r>
              <a:r>
                <a:rPr lang="es-MX" dirty="0" err="1"/>
                <a:t>WildPassPro</a:t>
              </a:r>
              <a:r>
                <a:rPr lang="es-MX" dirty="0"/>
                <a:t>:</a:t>
              </a:r>
            </a:p>
          </p:txBody>
        </p:sp>
        <p:sp>
          <p:nvSpPr>
            <p:cNvPr id="254073267" name="Google Shape;71;p3">
              <a:extLst>
                <a:ext uri="{FF2B5EF4-FFF2-40B4-BE49-F238E27FC236}">
                  <a16:creationId xmlns:a16="http://schemas.microsoft.com/office/drawing/2014/main" id="{32D654E1-4A62-4663-F3B6-CFDAB1245A92}"/>
                </a:ext>
              </a:extLst>
            </p:cNvPr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2" tIns="45698" rIns="91422" bIns="45698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BB48C8C0-07FB-D2EA-94E6-551902CD3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49" y="1976844"/>
            <a:ext cx="8136927" cy="297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21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3C9F0638-2E14-736D-B899-0F5A4A62980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8679249" name="Google Shape;68;p3">
            <a:extLst>
              <a:ext uri="{FF2B5EF4-FFF2-40B4-BE49-F238E27FC236}">
                <a16:creationId xmlns:a16="http://schemas.microsoft.com/office/drawing/2014/main" id="{7703E227-FC07-0CEE-D99C-3CD4887CEC18}"/>
              </a:ext>
            </a:extLst>
          </p:cNvPr>
          <p:cNvSpPr/>
          <p:nvPr/>
        </p:nvSpPr>
        <p:spPr bwMode="auto">
          <a:xfrm>
            <a:off x="528795" y="372007"/>
            <a:ext cx="6181721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s-MX" sz="2800" dirty="0">
                <a:solidFill>
                  <a:schemeClr val="lt1"/>
                </a:solidFill>
              </a:rPr>
              <a:t>Importancia y Relevancia del Proyecto</a:t>
            </a:r>
          </a:p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 dirty="0">
                <a:solidFill>
                  <a:schemeClr val="lt1"/>
                </a:solidFill>
              </a:rPr>
              <a:t>	</a:t>
            </a:r>
            <a:endParaRPr dirty="0"/>
          </a:p>
        </p:txBody>
      </p:sp>
      <p:grpSp>
        <p:nvGrpSpPr>
          <p:cNvPr id="2102747445" name="Google Shape;69;p3">
            <a:extLst>
              <a:ext uri="{FF2B5EF4-FFF2-40B4-BE49-F238E27FC236}">
                <a16:creationId xmlns:a16="http://schemas.microsoft.com/office/drawing/2014/main" id="{907D1AD5-4D9B-BF21-B53F-2341BB6D815C}"/>
              </a:ext>
            </a:extLst>
          </p:cNvPr>
          <p:cNvGrpSpPr/>
          <p:nvPr/>
        </p:nvGrpSpPr>
        <p:grpSpPr bwMode="auto">
          <a:xfrm>
            <a:off x="508010" y="1298496"/>
            <a:ext cx="8798222" cy="5170646"/>
            <a:chOff x="0" y="-1467"/>
            <a:chExt cx="4387470" cy="262834"/>
          </a:xfrm>
        </p:grpSpPr>
        <p:sp>
          <p:nvSpPr>
            <p:cNvPr id="502921814" name="Google Shape;70;p3">
              <a:extLst>
                <a:ext uri="{FF2B5EF4-FFF2-40B4-BE49-F238E27FC236}">
                  <a16:creationId xmlns:a16="http://schemas.microsoft.com/office/drawing/2014/main" id="{CF8D6D39-09A9-5D2E-C1EC-696419FB95BF}"/>
                </a:ext>
              </a:extLst>
            </p:cNvPr>
            <p:cNvSpPr/>
            <p:nvPr/>
          </p:nvSpPr>
          <p:spPr bwMode="auto">
            <a:xfrm>
              <a:off x="182877" y="-1467"/>
              <a:ext cx="4204593" cy="2628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s-MX" dirty="0"/>
                <a:t>Nuestro proyecto es extremadamente relevante e importante para la comunidad global, responde a una crisis global de seguridad. El 81% de las brechas de datos se deben a contraseñas débiles o robadas y se estima que el 60% de los usuarios reutiliza contraseñas en múltiples plataformas, siendo esto cifras alarmantes para la seguridad cibernética ya que trae consecuencias como pérdidas económicas o riesgo para infraestructura crítica.</a:t>
              </a:r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s-MX" dirty="0"/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s-MX" dirty="0"/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s-MX" dirty="0"/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s-MX" dirty="0"/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s-MX" dirty="0"/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s-MX" dirty="0"/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s-MX" dirty="0"/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s-MX" dirty="0"/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s-MX" dirty="0"/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s-MX" dirty="0"/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s-MX" dirty="0"/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s-MX" dirty="0"/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s-MX" dirty="0"/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s-MX" dirty="0"/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s-MX" dirty="0"/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s-MX" dirty="0"/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s-MX" dirty="0"/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s-MX" dirty="0"/>
                <a:t>Nuestro proyecto mitiga esto al reducir la probabilidad de que las contraseñas sean vulnerables desde su creación.</a:t>
              </a:r>
            </a:p>
          </p:txBody>
        </p:sp>
        <p:sp>
          <p:nvSpPr>
            <p:cNvPr id="254073267" name="Google Shape;71;p3">
              <a:extLst>
                <a:ext uri="{FF2B5EF4-FFF2-40B4-BE49-F238E27FC236}">
                  <a16:creationId xmlns:a16="http://schemas.microsoft.com/office/drawing/2014/main" id="{D892001C-161B-B0C2-FE6B-8C384F49273E}"/>
                </a:ext>
              </a:extLst>
            </p:cNvPr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2" tIns="45698" rIns="91422" bIns="45698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FB9126C0-E1D9-FAC2-1747-79C0EA46D3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74" t="7893" r="8833" b="8670"/>
          <a:stretch/>
        </p:blipFill>
        <p:spPr>
          <a:xfrm>
            <a:off x="1927992" y="2409190"/>
            <a:ext cx="6046839" cy="348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063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7865BC9A-2A83-5B66-ECD5-956FC5EC98FF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8679249" name="Google Shape;68;p3">
            <a:extLst>
              <a:ext uri="{FF2B5EF4-FFF2-40B4-BE49-F238E27FC236}">
                <a16:creationId xmlns:a16="http://schemas.microsoft.com/office/drawing/2014/main" id="{7399B366-856B-D7F5-65B0-46D4BDEDA87E}"/>
              </a:ext>
            </a:extLst>
          </p:cNvPr>
          <p:cNvSpPr/>
          <p:nvPr/>
        </p:nvSpPr>
        <p:spPr bwMode="auto">
          <a:xfrm>
            <a:off x="528795" y="372007"/>
            <a:ext cx="6181721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s-MX" sz="2800" dirty="0">
                <a:solidFill>
                  <a:schemeClr val="lt1"/>
                </a:solidFill>
              </a:rPr>
              <a:t>Importancia y Relevancia del Proyecto</a:t>
            </a:r>
          </a:p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 dirty="0">
                <a:solidFill>
                  <a:schemeClr val="lt1"/>
                </a:solidFill>
              </a:rPr>
              <a:t>	</a:t>
            </a:r>
            <a:endParaRPr dirty="0"/>
          </a:p>
        </p:txBody>
      </p:sp>
      <p:grpSp>
        <p:nvGrpSpPr>
          <p:cNvPr id="2102747445" name="Google Shape;69;p3">
            <a:extLst>
              <a:ext uri="{FF2B5EF4-FFF2-40B4-BE49-F238E27FC236}">
                <a16:creationId xmlns:a16="http://schemas.microsoft.com/office/drawing/2014/main" id="{4AFFF2AF-8D1A-6181-5A60-D7CA79ED7948}"/>
              </a:ext>
            </a:extLst>
          </p:cNvPr>
          <p:cNvGrpSpPr/>
          <p:nvPr/>
        </p:nvGrpSpPr>
        <p:grpSpPr bwMode="auto">
          <a:xfrm>
            <a:off x="508010" y="1327356"/>
            <a:ext cx="8798222" cy="4957512"/>
            <a:chOff x="0" y="0"/>
            <a:chExt cx="4387470" cy="252000"/>
          </a:xfrm>
        </p:grpSpPr>
        <p:sp>
          <p:nvSpPr>
            <p:cNvPr id="502921814" name="Google Shape;70;p3">
              <a:extLst>
                <a:ext uri="{FF2B5EF4-FFF2-40B4-BE49-F238E27FC236}">
                  <a16:creationId xmlns:a16="http://schemas.microsoft.com/office/drawing/2014/main" id="{B2C4A7D6-ED78-1CB3-EF5B-5AE35A5BBA57}"/>
                </a:ext>
              </a:extLst>
            </p:cNvPr>
            <p:cNvSpPr/>
            <p:nvPr/>
          </p:nvSpPr>
          <p:spPr bwMode="auto">
            <a:xfrm>
              <a:off x="182877" y="58767"/>
              <a:ext cx="4204593" cy="1423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s-MX" dirty="0"/>
                <a:t>Nuestro proyecto va mas allá de solo generar una contraseña, las herramientas tradicionales solo validan la regla básica de 8 caracteres mientras que nuestro sistema analiza patrones contextuales con IA (ej. "¿Es similar a contraseñas filtradas en 2024?")</a:t>
              </a:r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s-MX" dirty="0"/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s-MX" dirty="0"/>
                <a:t>Pensamos en todo el publico que necesite y use nuestro sistema, a los usuarios no expertos les permite crear contraseñas robustas sin necesidad de entender ciberseguridad.</a:t>
              </a:r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s-MX" dirty="0"/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s-MX" dirty="0"/>
                <a:t>Nuestro proyecto es motivación personal, refleja una necesidad universal. Desarrollamos este proyecto porque vimos y vivimos el daño real de los ciberataques.</a:t>
              </a:r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s-MX" dirty="0"/>
                <a:t>Este sistema prevé delitos como los robos de identidad, las extorsiones, los fraudes a niños, adultos y adultos mayores. También protegemos la privacidad evitando que fotos, mensajes o datos médicos sean expuestos y brindamos paz mental a los usuarios ya que no tendrán que recordar 50 contraseñas complejas o arriesgarse a reutilizarlas.</a:t>
              </a:r>
            </a:p>
          </p:txBody>
        </p:sp>
        <p:sp>
          <p:nvSpPr>
            <p:cNvPr id="254073267" name="Google Shape;71;p3">
              <a:extLst>
                <a:ext uri="{FF2B5EF4-FFF2-40B4-BE49-F238E27FC236}">
                  <a16:creationId xmlns:a16="http://schemas.microsoft.com/office/drawing/2014/main" id="{2271762F-934A-BCA1-B75F-DE1BBB5213FB}"/>
                </a:ext>
              </a:extLst>
            </p:cNvPr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2" tIns="45698" rIns="91422" bIns="45698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8710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BAB7BA4E-4DB6-9882-DC5A-CB40A48639C6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8679249" name="Google Shape;68;p3">
            <a:extLst>
              <a:ext uri="{FF2B5EF4-FFF2-40B4-BE49-F238E27FC236}">
                <a16:creationId xmlns:a16="http://schemas.microsoft.com/office/drawing/2014/main" id="{D0492B63-08D4-5AF5-6BEB-DCECE70C24F0}"/>
              </a:ext>
            </a:extLst>
          </p:cNvPr>
          <p:cNvSpPr/>
          <p:nvPr/>
        </p:nvSpPr>
        <p:spPr bwMode="auto">
          <a:xfrm>
            <a:off x="528795" y="372007"/>
            <a:ext cx="6181721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s-MX" sz="2800" dirty="0">
                <a:solidFill>
                  <a:schemeClr val="lt1"/>
                </a:solidFill>
              </a:rPr>
              <a:t>Graficas de </a:t>
            </a:r>
            <a:r>
              <a:rPr lang="es-MX" sz="2800" dirty="0" err="1">
                <a:solidFill>
                  <a:schemeClr val="lt1"/>
                </a:solidFill>
              </a:rPr>
              <a:t>WildPassPro</a:t>
            </a:r>
            <a:endParaRPr lang="es-MX" sz="2800" dirty="0">
              <a:solidFill>
                <a:schemeClr val="lt1"/>
              </a:solidFill>
            </a:endParaRPr>
          </a:p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 dirty="0">
                <a:solidFill>
                  <a:schemeClr val="lt1"/>
                </a:solidFill>
              </a:rPr>
              <a:t>	</a:t>
            </a:r>
            <a:endParaRPr dirty="0"/>
          </a:p>
        </p:txBody>
      </p:sp>
      <p:grpSp>
        <p:nvGrpSpPr>
          <p:cNvPr id="2102747445" name="Google Shape;69;p3">
            <a:extLst>
              <a:ext uri="{FF2B5EF4-FFF2-40B4-BE49-F238E27FC236}">
                <a16:creationId xmlns:a16="http://schemas.microsoft.com/office/drawing/2014/main" id="{D0846001-C808-4410-B742-BDA32F8F9668}"/>
              </a:ext>
            </a:extLst>
          </p:cNvPr>
          <p:cNvGrpSpPr/>
          <p:nvPr/>
        </p:nvGrpSpPr>
        <p:grpSpPr bwMode="auto">
          <a:xfrm>
            <a:off x="508010" y="1327356"/>
            <a:ext cx="8798222" cy="4957512"/>
            <a:chOff x="0" y="0"/>
            <a:chExt cx="4387470" cy="252000"/>
          </a:xfrm>
        </p:grpSpPr>
        <p:sp>
          <p:nvSpPr>
            <p:cNvPr id="502921814" name="Google Shape;70;p3">
              <a:extLst>
                <a:ext uri="{FF2B5EF4-FFF2-40B4-BE49-F238E27FC236}">
                  <a16:creationId xmlns:a16="http://schemas.microsoft.com/office/drawing/2014/main" id="{7C70F53E-78CA-9CA5-27C4-9EC202D22F2F}"/>
                </a:ext>
              </a:extLst>
            </p:cNvPr>
            <p:cNvSpPr/>
            <p:nvPr/>
          </p:nvSpPr>
          <p:spPr bwMode="auto">
            <a:xfrm>
              <a:off x="182877" y="124475"/>
              <a:ext cx="4204593" cy="109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s-MX" dirty="0"/>
            </a:p>
          </p:txBody>
        </p:sp>
        <p:sp>
          <p:nvSpPr>
            <p:cNvPr id="254073267" name="Google Shape;71;p3">
              <a:extLst>
                <a:ext uri="{FF2B5EF4-FFF2-40B4-BE49-F238E27FC236}">
                  <a16:creationId xmlns:a16="http://schemas.microsoft.com/office/drawing/2014/main" id="{AC7EB761-692F-C300-1BA3-9BB637F7DDD6}"/>
                </a:ext>
              </a:extLst>
            </p:cNvPr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2" tIns="45698" rIns="91422" bIns="45698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7FA6DB12-3F10-4E11-1D72-78EA2CF0A0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72" t="-1" r="21055" b="22338"/>
          <a:stretch/>
        </p:blipFill>
        <p:spPr>
          <a:xfrm>
            <a:off x="712501" y="1327355"/>
            <a:ext cx="4301227" cy="495751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577E375-E882-7538-717C-2931CC3B8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483" y="1233781"/>
            <a:ext cx="4128260" cy="246276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402C0AE-73D7-FE49-730B-9C4CBD11D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8971" y="3786317"/>
            <a:ext cx="4099841" cy="257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001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6B0FF33-175B-1438-0A2C-4DBF6D32B188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8679249" name="Google Shape;68;p3">
            <a:extLst>
              <a:ext uri="{FF2B5EF4-FFF2-40B4-BE49-F238E27FC236}">
                <a16:creationId xmlns:a16="http://schemas.microsoft.com/office/drawing/2014/main" id="{C272F016-6032-BC7F-DC0D-A2952EDEF29A}"/>
              </a:ext>
            </a:extLst>
          </p:cNvPr>
          <p:cNvSpPr/>
          <p:nvPr/>
        </p:nvSpPr>
        <p:spPr bwMode="auto">
          <a:xfrm>
            <a:off x="528795" y="372007"/>
            <a:ext cx="6181721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s-MX" sz="2800" dirty="0">
                <a:solidFill>
                  <a:schemeClr val="lt1"/>
                </a:solidFill>
              </a:rPr>
              <a:t>Graficas de </a:t>
            </a:r>
            <a:r>
              <a:rPr lang="es-MX" sz="2800" dirty="0" err="1">
                <a:solidFill>
                  <a:schemeClr val="lt1"/>
                </a:solidFill>
              </a:rPr>
              <a:t>WildPassPro</a:t>
            </a:r>
            <a:endParaRPr lang="es-MX" sz="2800" dirty="0">
              <a:solidFill>
                <a:schemeClr val="lt1"/>
              </a:solidFill>
            </a:endParaRPr>
          </a:p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 dirty="0">
                <a:solidFill>
                  <a:schemeClr val="lt1"/>
                </a:solidFill>
              </a:rPr>
              <a:t>	</a:t>
            </a:r>
            <a:endParaRPr dirty="0"/>
          </a:p>
        </p:txBody>
      </p:sp>
      <p:grpSp>
        <p:nvGrpSpPr>
          <p:cNvPr id="2102747445" name="Google Shape;69;p3">
            <a:extLst>
              <a:ext uri="{FF2B5EF4-FFF2-40B4-BE49-F238E27FC236}">
                <a16:creationId xmlns:a16="http://schemas.microsoft.com/office/drawing/2014/main" id="{5EFF7C3C-F0AA-D009-5604-967702826834}"/>
              </a:ext>
            </a:extLst>
          </p:cNvPr>
          <p:cNvGrpSpPr/>
          <p:nvPr/>
        </p:nvGrpSpPr>
        <p:grpSpPr bwMode="auto">
          <a:xfrm>
            <a:off x="508010" y="1327356"/>
            <a:ext cx="8798222" cy="4957512"/>
            <a:chOff x="0" y="0"/>
            <a:chExt cx="4387470" cy="252000"/>
          </a:xfrm>
        </p:grpSpPr>
        <p:sp>
          <p:nvSpPr>
            <p:cNvPr id="502921814" name="Google Shape;70;p3">
              <a:extLst>
                <a:ext uri="{FF2B5EF4-FFF2-40B4-BE49-F238E27FC236}">
                  <a16:creationId xmlns:a16="http://schemas.microsoft.com/office/drawing/2014/main" id="{378F1E92-AEE6-6A21-B2A7-374588549A3C}"/>
                </a:ext>
              </a:extLst>
            </p:cNvPr>
            <p:cNvSpPr/>
            <p:nvPr/>
          </p:nvSpPr>
          <p:spPr bwMode="auto">
            <a:xfrm>
              <a:off x="182877" y="124475"/>
              <a:ext cx="4204593" cy="109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s-MX" dirty="0"/>
            </a:p>
          </p:txBody>
        </p:sp>
        <p:sp>
          <p:nvSpPr>
            <p:cNvPr id="254073267" name="Google Shape;71;p3">
              <a:extLst>
                <a:ext uri="{FF2B5EF4-FFF2-40B4-BE49-F238E27FC236}">
                  <a16:creationId xmlns:a16="http://schemas.microsoft.com/office/drawing/2014/main" id="{6C040B2B-4DB1-BA42-028E-807717381178}"/>
                </a:ext>
              </a:extLst>
            </p:cNvPr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2" tIns="45698" rIns="91422" bIns="45698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73BE6A73-ABF8-3329-C11A-2E58638F6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34" y="1233781"/>
            <a:ext cx="3594971" cy="231769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9F6F4F2-C77F-C64A-FCCB-DC9FC405F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787" y="1360244"/>
            <a:ext cx="4522430" cy="269791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D7274F2-5681-2A3A-E34A-68674F1835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046" y="3677943"/>
            <a:ext cx="4522429" cy="269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224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77B8899-0206-F421-0CB5-954040F02635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8679249" name="Google Shape;68;p3">
            <a:extLst>
              <a:ext uri="{FF2B5EF4-FFF2-40B4-BE49-F238E27FC236}">
                <a16:creationId xmlns:a16="http://schemas.microsoft.com/office/drawing/2014/main" id="{7CDD1720-4FC5-269E-5DBE-DA670657C93F}"/>
              </a:ext>
            </a:extLst>
          </p:cNvPr>
          <p:cNvSpPr/>
          <p:nvPr/>
        </p:nvSpPr>
        <p:spPr bwMode="auto">
          <a:xfrm>
            <a:off x="528795" y="372007"/>
            <a:ext cx="6181721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s-MX" sz="2800" dirty="0">
                <a:solidFill>
                  <a:schemeClr val="lt1"/>
                </a:solidFill>
              </a:rPr>
              <a:t>Graficas de </a:t>
            </a:r>
            <a:r>
              <a:rPr lang="es-MX" sz="2800" dirty="0" err="1">
                <a:solidFill>
                  <a:schemeClr val="lt1"/>
                </a:solidFill>
              </a:rPr>
              <a:t>WildPassPro</a:t>
            </a:r>
            <a:endParaRPr lang="es-MX" sz="2800" dirty="0">
              <a:solidFill>
                <a:schemeClr val="lt1"/>
              </a:solidFill>
            </a:endParaRPr>
          </a:p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 dirty="0">
                <a:solidFill>
                  <a:schemeClr val="lt1"/>
                </a:solidFill>
              </a:rPr>
              <a:t>	</a:t>
            </a:r>
            <a:endParaRPr dirty="0"/>
          </a:p>
        </p:txBody>
      </p:sp>
      <p:grpSp>
        <p:nvGrpSpPr>
          <p:cNvPr id="2102747445" name="Google Shape;69;p3">
            <a:extLst>
              <a:ext uri="{FF2B5EF4-FFF2-40B4-BE49-F238E27FC236}">
                <a16:creationId xmlns:a16="http://schemas.microsoft.com/office/drawing/2014/main" id="{E79F32AE-11CA-051E-77EE-DED810D39FFD}"/>
              </a:ext>
            </a:extLst>
          </p:cNvPr>
          <p:cNvGrpSpPr/>
          <p:nvPr/>
        </p:nvGrpSpPr>
        <p:grpSpPr bwMode="auto">
          <a:xfrm>
            <a:off x="508010" y="1327356"/>
            <a:ext cx="8798222" cy="4957512"/>
            <a:chOff x="0" y="0"/>
            <a:chExt cx="4387470" cy="252000"/>
          </a:xfrm>
        </p:grpSpPr>
        <p:sp>
          <p:nvSpPr>
            <p:cNvPr id="502921814" name="Google Shape;70;p3">
              <a:extLst>
                <a:ext uri="{FF2B5EF4-FFF2-40B4-BE49-F238E27FC236}">
                  <a16:creationId xmlns:a16="http://schemas.microsoft.com/office/drawing/2014/main" id="{CE6B6FCB-5F39-35F5-EE13-1A344ACE73EE}"/>
                </a:ext>
              </a:extLst>
            </p:cNvPr>
            <p:cNvSpPr/>
            <p:nvPr/>
          </p:nvSpPr>
          <p:spPr bwMode="auto">
            <a:xfrm>
              <a:off x="182877" y="124475"/>
              <a:ext cx="4204593" cy="109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s-MX" dirty="0"/>
            </a:p>
          </p:txBody>
        </p:sp>
        <p:sp>
          <p:nvSpPr>
            <p:cNvPr id="254073267" name="Google Shape;71;p3">
              <a:extLst>
                <a:ext uri="{FF2B5EF4-FFF2-40B4-BE49-F238E27FC236}">
                  <a16:creationId xmlns:a16="http://schemas.microsoft.com/office/drawing/2014/main" id="{50DECD09-6F84-ACFC-E5EE-B1FAFFE85808}"/>
                </a:ext>
              </a:extLst>
            </p:cNvPr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2" tIns="45698" rIns="91422" bIns="45698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CD54C270-CCE4-00BC-87E5-F9BE57D7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341" y="1077167"/>
            <a:ext cx="6343358" cy="268137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471A220-F8BF-72A6-39F4-CA3BFCB85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97" y="3603497"/>
            <a:ext cx="3390239" cy="268137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12449B5-EDC7-7D28-0295-C3CC6503A5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8632" y="3547431"/>
            <a:ext cx="5530646" cy="273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60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body" idx="1"/>
          </p:nvPr>
        </p:nvSpPr>
        <p:spPr>
          <a:xfrm>
            <a:off x="974725" y="2035063"/>
            <a:ext cx="7572925" cy="1329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None/>
            </a:pPr>
            <a:r>
              <a:rPr lang="es-MX" sz="3600" dirty="0" err="1"/>
              <a:t>WildPassPro</a:t>
            </a:r>
            <a:r>
              <a:rPr lang="es-MX" sz="3600" dirty="0"/>
              <a:t>: Generador y Validador de Contraseñas Seguras con IA.</a:t>
            </a:r>
            <a:endParaRPr sz="3600" dirty="0"/>
          </a:p>
        </p:txBody>
      </p:sp>
      <p:sp>
        <p:nvSpPr>
          <p:cNvPr id="62" name="Google Shape;62;p2"/>
          <p:cNvSpPr/>
          <p:nvPr/>
        </p:nvSpPr>
        <p:spPr>
          <a:xfrm>
            <a:off x="945929" y="3375124"/>
            <a:ext cx="54797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</a:rPr>
              <a:t>The Wild Project.</a:t>
            </a:r>
            <a:endParaRPr sz="5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281E3C99-AD9B-D855-275A-3140927A47C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8679249" name="Google Shape;68;p3">
            <a:extLst>
              <a:ext uri="{FF2B5EF4-FFF2-40B4-BE49-F238E27FC236}">
                <a16:creationId xmlns:a16="http://schemas.microsoft.com/office/drawing/2014/main" id="{E5B3E9EF-E4E8-0923-A965-855E370AC5D6}"/>
              </a:ext>
            </a:extLst>
          </p:cNvPr>
          <p:cNvSpPr/>
          <p:nvPr/>
        </p:nvSpPr>
        <p:spPr bwMode="auto">
          <a:xfrm>
            <a:off x="528795" y="372007"/>
            <a:ext cx="6181721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s-MX" sz="2800" dirty="0">
                <a:solidFill>
                  <a:schemeClr val="lt1"/>
                </a:solidFill>
              </a:rPr>
              <a:t>Graficas de </a:t>
            </a:r>
            <a:r>
              <a:rPr lang="es-MX" sz="2800" dirty="0" err="1">
                <a:solidFill>
                  <a:schemeClr val="lt1"/>
                </a:solidFill>
              </a:rPr>
              <a:t>WildPassPro</a:t>
            </a:r>
            <a:endParaRPr lang="es-MX" sz="2800" dirty="0">
              <a:solidFill>
                <a:schemeClr val="lt1"/>
              </a:solidFill>
            </a:endParaRPr>
          </a:p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 dirty="0">
                <a:solidFill>
                  <a:schemeClr val="lt1"/>
                </a:solidFill>
              </a:rPr>
              <a:t>	</a:t>
            </a:r>
            <a:endParaRPr dirty="0"/>
          </a:p>
        </p:txBody>
      </p:sp>
      <p:grpSp>
        <p:nvGrpSpPr>
          <p:cNvPr id="2102747445" name="Google Shape;69;p3">
            <a:extLst>
              <a:ext uri="{FF2B5EF4-FFF2-40B4-BE49-F238E27FC236}">
                <a16:creationId xmlns:a16="http://schemas.microsoft.com/office/drawing/2014/main" id="{1DC9B76C-B8E0-BCB6-28EB-6DC630F130C7}"/>
              </a:ext>
            </a:extLst>
          </p:cNvPr>
          <p:cNvGrpSpPr/>
          <p:nvPr/>
        </p:nvGrpSpPr>
        <p:grpSpPr bwMode="auto">
          <a:xfrm>
            <a:off x="508010" y="1327356"/>
            <a:ext cx="8798222" cy="4957512"/>
            <a:chOff x="0" y="0"/>
            <a:chExt cx="4387470" cy="252000"/>
          </a:xfrm>
        </p:grpSpPr>
        <p:sp>
          <p:nvSpPr>
            <p:cNvPr id="502921814" name="Google Shape;70;p3">
              <a:extLst>
                <a:ext uri="{FF2B5EF4-FFF2-40B4-BE49-F238E27FC236}">
                  <a16:creationId xmlns:a16="http://schemas.microsoft.com/office/drawing/2014/main" id="{01607131-D105-3D87-2C5B-D29B0FD43095}"/>
                </a:ext>
              </a:extLst>
            </p:cNvPr>
            <p:cNvSpPr/>
            <p:nvPr/>
          </p:nvSpPr>
          <p:spPr bwMode="auto">
            <a:xfrm>
              <a:off x="182877" y="124475"/>
              <a:ext cx="4204593" cy="109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s-MX" dirty="0"/>
            </a:p>
          </p:txBody>
        </p:sp>
        <p:sp>
          <p:nvSpPr>
            <p:cNvPr id="254073267" name="Google Shape;71;p3">
              <a:extLst>
                <a:ext uri="{FF2B5EF4-FFF2-40B4-BE49-F238E27FC236}">
                  <a16:creationId xmlns:a16="http://schemas.microsoft.com/office/drawing/2014/main" id="{FDBA9351-6509-4F18-31B0-9458E3B9AC61}"/>
                </a:ext>
              </a:extLst>
            </p:cNvPr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2" tIns="45698" rIns="91422" bIns="45698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A07F9E93-AD18-71C5-76B8-734F592EB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34" y="1327356"/>
            <a:ext cx="3398289" cy="273900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4C23FCE-FFFD-5184-4DA0-3EE969A28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820" y="1327356"/>
            <a:ext cx="3343412" cy="266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231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8679249" name="Google Shape;68;p3"/>
          <p:cNvSpPr/>
          <p:nvPr/>
        </p:nvSpPr>
        <p:spPr bwMode="auto">
          <a:xfrm>
            <a:off x="528795" y="372007"/>
            <a:ext cx="4655039" cy="42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</a:rPr>
              <a:t>Parámetros proyecto</a:t>
            </a:r>
            <a:endParaRPr/>
          </a:p>
        </p:txBody>
      </p:sp>
      <p:grpSp>
        <p:nvGrpSpPr>
          <p:cNvPr id="146492803" name="Google Shape;69;p3"/>
          <p:cNvGrpSpPr/>
          <p:nvPr/>
        </p:nvGrpSpPr>
        <p:grpSpPr bwMode="auto">
          <a:xfrm>
            <a:off x="485498" y="2481993"/>
            <a:ext cx="4392871" cy="630482"/>
            <a:chOff x="0" y="0"/>
            <a:chExt cx="4392871" cy="630482"/>
          </a:xfrm>
        </p:grpSpPr>
        <p:sp>
          <p:nvSpPr>
            <p:cNvPr id="2091661648" name="Google Shape;70;p3">
              <a:hlinkClick r:id="rId3" action="ppaction://hlinksldjump"/>
            </p:cNvPr>
            <p:cNvSpPr/>
            <p:nvPr/>
          </p:nvSpPr>
          <p:spPr bwMode="auto">
            <a:xfrm>
              <a:off x="182878" y="8811"/>
              <a:ext cx="4209993" cy="2746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800" dirty="0" err="1">
                  <a:solidFill>
                    <a:srgbClr val="3F3F3F"/>
                  </a:solidFill>
                </a:rPr>
                <a:t>Planteamiento</a:t>
              </a:r>
              <a:endParaRPr dirty="0"/>
            </a:p>
          </p:txBody>
        </p:sp>
        <p:sp>
          <p:nvSpPr>
            <p:cNvPr id="1906883859" name="Google Shape;71;p3"/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4" tIns="45699" rIns="91424" bIns="45699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61753339" name="Google Shape;72;p3">
              <a:hlinkClick r:id="rId3" action="ppaction://hlinksldjump"/>
            </p:cNvPr>
            <p:cNvSpPr/>
            <p:nvPr/>
          </p:nvSpPr>
          <p:spPr bwMode="auto">
            <a:xfrm>
              <a:off x="979494" y="416763"/>
              <a:ext cx="3409056" cy="2137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39820" marR="0" lvl="0" indent="-239820" algn="l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lang="en-US" sz="1400" dirty="0" err="1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Problema</a:t>
              </a:r>
              <a:r>
                <a:rPr lang="en-US" sz="1400" dirty="0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 a resolver</a:t>
              </a:r>
              <a:endParaRPr dirty="0"/>
            </a:p>
          </p:txBody>
        </p:sp>
      </p:grpSp>
      <p:grpSp>
        <p:nvGrpSpPr>
          <p:cNvPr id="1183517083" name="Google Shape;73;p3"/>
          <p:cNvGrpSpPr/>
          <p:nvPr/>
        </p:nvGrpSpPr>
        <p:grpSpPr bwMode="auto">
          <a:xfrm>
            <a:off x="485498" y="3250571"/>
            <a:ext cx="4413390" cy="843842"/>
            <a:chOff x="0" y="0"/>
            <a:chExt cx="4413390" cy="843842"/>
          </a:xfrm>
        </p:grpSpPr>
        <p:sp>
          <p:nvSpPr>
            <p:cNvPr id="2072415109" name="Google Shape;74;p3"/>
            <p:cNvSpPr/>
            <p:nvPr/>
          </p:nvSpPr>
          <p:spPr bwMode="auto">
            <a:xfrm>
              <a:off x="182878" y="5391"/>
              <a:ext cx="4203153" cy="2746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800">
                  <a:solidFill>
                    <a:srgbClr val="3F3F3F"/>
                  </a:solidFill>
                  <a:latin typeface="Arial"/>
                  <a:ea typeface="Arial"/>
                  <a:cs typeface="Arial"/>
                </a:rPr>
                <a:t>Objetivos</a:t>
              </a:r>
              <a:endParaRPr/>
            </a:p>
          </p:txBody>
        </p:sp>
        <p:sp>
          <p:nvSpPr>
            <p:cNvPr id="1262139393" name="Google Shape;75;p3"/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4" tIns="45699" rIns="91424" bIns="45699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75921926" name="Google Shape;76;p3"/>
            <p:cNvSpPr/>
            <p:nvPr/>
          </p:nvSpPr>
          <p:spPr bwMode="auto">
            <a:xfrm>
              <a:off x="979494" y="416763"/>
              <a:ext cx="3433896" cy="427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39820" marR="0" lvl="0" indent="-239820" algn="l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lang="es-MX" sz="1400" dirty="0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Meta hacia la cual se dirigen las acciones del proyecto</a:t>
              </a:r>
              <a:endParaRPr lang="es-MX" dirty="0"/>
            </a:p>
          </p:txBody>
        </p:sp>
      </p:grpSp>
      <p:grpSp>
        <p:nvGrpSpPr>
          <p:cNvPr id="1338443315" name="Google Shape;77;p3"/>
          <p:cNvGrpSpPr/>
          <p:nvPr/>
        </p:nvGrpSpPr>
        <p:grpSpPr bwMode="auto">
          <a:xfrm>
            <a:off x="464715" y="4301433"/>
            <a:ext cx="4409790" cy="843842"/>
            <a:chOff x="0" y="0"/>
            <a:chExt cx="4409790" cy="843842"/>
          </a:xfrm>
        </p:grpSpPr>
        <p:sp>
          <p:nvSpPr>
            <p:cNvPr id="288287483" name="Google Shape;78;p3"/>
            <p:cNvSpPr/>
            <p:nvPr/>
          </p:nvSpPr>
          <p:spPr bwMode="auto">
            <a:xfrm>
              <a:off x="182877" y="10790"/>
              <a:ext cx="4213953" cy="2746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800" dirty="0">
                  <a:solidFill>
                    <a:srgbClr val="3F3F3F"/>
                  </a:solidFill>
                  <a:latin typeface="Arial"/>
                  <a:ea typeface="Arial"/>
                  <a:cs typeface="Arial"/>
                </a:rPr>
                <a:t>Herramientas</a:t>
              </a:r>
              <a:endParaRPr dirty="0"/>
            </a:p>
          </p:txBody>
        </p:sp>
        <p:sp>
          <p:nvSpPr>
            <p:cNvPr id="2004466531" name="Google Shape;79;p3"/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2" tIns="45698" rIns="91422" bIns="45698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81831095" name="Google Shape;80;p3"/>
            <p:cNvSpPr/>
            <p:nvPr/>
          </p:nvSpPr>
          <p:spPr bwMode="auto">
            <a:xfrm>
              <a:off x="979494" y="416763"/>
              <a:ext cx="3430296" cy="427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39820" marR="0" lvl="0" indent="-239820" algn="l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lang="en-US" sz="1400" dirty="0" err="1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Usadas</a:t>
              </a:r>
              <a:r>
                <a:rPr lang="en-US" sz="1400" dirty="0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lang="en-US" sz="1400" dirty="0" err="1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en</a:t>
              </a:r>
              <a:r>
                <a:rPr lang="en-US" sz="1400" dirty="0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lang="en-US" sz="1400" dirty="0" err="1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el</a:t>
              </a:r>
              <a:r>
                <a:rPr lang="en-US" sz="1400" dirty="0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lang="en-US" sz="1400" dirty="0" err="1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desarrollo</a:t>
              </a:r>
              <a:r>
                <a:rPr lang="en-US" sz="1400" dirty="0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 del </a:t>
              </a:r>
              <a:r>
                <a:rPr lang="en-US" sz="1400" dirty="0" err="1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proyecto</a:t>
              </a:r>
              <a:r>
                <a:rPr lang="en-US" sz="1400" dirty="0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 (</a:t>
              </a:r>
              <a:r>
                <a:rPr lang="en-US" sz="1400" dirty="0" err="1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Arquitectura</a:t>
              </a:r>
              <a:r>
                <a:rPr lang="en-US" sz="1400" dirty="0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)</a:t>
              </a:r>
              <a:endParaRPr dirty="0"/>
            </a:p>
          </p:txBody>
        </p:sp>
      </p:grpSp>
      <p:grpSp>
        <p:nvGrpSpPr>
          <p:cNvPr id="1857234326" name="Google Shape;77;p3"/>
          <p:cNvGrpSpPr/>
          <p:nvPr/>
        </p:nvGrpSpPr>
        <p:grpSpPr bwMode="auto">
          <a:xfrm>
            <a:off x="5104625" y="1687272"/>
            <a:ext cx="4403670" cy="630481"/>
            <a:chOff x="0" y="0"/>
            <a:chExt cx="4403670" cy="630481"/>
          </a:xfrm>
        </p:grpSpPr>
        <p:sp>
          <p:nvSpPr>
            <p:cNvPr id="530882313" name="Google Shape;78;p3"/>
            <p:cNvSpPr/>
            <p:nvPr/>
          </p:nvSpPr>
          <p:spPr bwMode="auto">
            <a:xfrm>
              <a:off x="182877" y="10788"/>
              <a:ext cx="4213953" cy="2746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800" dirty="0">
                  <a:solidFill>
                    <a:srgbClr val="3F3F3F"/>
                  </a:solidFill>
                  <a:latin typeface="Arial"/>
                  <a:ea typeface="Arial"/>
                  <a:cs typeface="Arial"/>
                </a:rPr>
                <a:t>Competencia</a:t>
              </a:r>
              <a:endParaRPr dirty="0"/>
            </a:p>
          </p:txBody>
        </p:sp>
        <p:sp>
          <p:nvSpPr>
            <p:cNvPr id="300093844" name="Google Shape;79;p3"/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2" tIns="45698" rIns="91422" bIns="45698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79972379" name="Google Shape;80;p3"/>
            <p:cNvSpPr/>
            <p:nvPr/>
          </p:nvSpPr>
          <p:spPr bwMode="auto">
            <a:xfrm>
              <a:off x="979494" y="416763"/>
              <a:ext cx="3424176" cy="2137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39820" marR="0" lvl="0" indent="-239820" algn="l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lang="en-US" sz="1400" dirty="0" err="1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Mejoras</a:t>
              </a:r>
              <a:r>
                <a:rPr lang="en-US" sz="1400" dirty="0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lang="en-US" sz="1400" dirty="0" err="1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respecto</a:t>
              </a:r>
              <a:r>
                <a:rPr lang="en-US" sz="1400" dirty="0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 a </a:t>
              </a:r>
              <a:r>
                <a:rPr lang="en-US" sz="1400" dirty="0" err="1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otras</a:t>
              </a:r>
              <a:r>
                <a:rPr lang="en-US" sz="1400" dirty="0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 personas</a:t>
              </a:r>
              <a:endParaRPr dirty="0"/>
            </a:p>
          </p:txBody>
        </p:sp>
      </p:grpSp>
      <p:sp>
        <p:nvSpPr>
          <p:cNvPr id="43155351" name="Google Shape;71;p3"/>
          <p:cNvSpPr/>
          <p:nvPr/>
        </p:nvSpPr>
        <p:spPr bwMode="auto">
          <a:xfrm>
            <a:off x="4886386" y="1636524"/>
            <a:ext cx="36000" cy="4140518"/>
          </a:xfrm>
          <a:prstGeom prst="rect">
            <a:avLst/>
          </a:prstGeom>
          <a:solidFill>
            <a:srgbClr val="193EB0"/>
          </a:solidFill>
          <a:ln>
            <a:noFill/>
          </a:ln>
        </p:spPr>
        <p:txBody>
          <a:bodyPr spcFirstLastPara="1" wrap="square" lIns="91422" tIns="45698" rIns="91422" bIns="45698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grpSp>
        <p:nvGrpSpPr>
          <p:cNvPr id="1042164155" name="Google Shape;69;p3"/>
          <p:cNvGrpSpPr/>
          <p:nvPr/>
        </p:nvGrpSpPr>
        <p:grpSpPr bwMode="auto">
          <a:xfrm>
            <a:off x="5140625" y="2547801"/>
            <a:ext cx="4405830" cy="1278537"/>
            <a:chOff x="0" y="0"/>
            <a:chExt cx="4405830" cy="1278537"/>
          </a:xfrm>
        </p:grpSpPr>
        <p:sp>
          <p:nvSpPr>
            <p:cNvPr id="2127088067" name="Google Shape;70;p3"/>
            <p:cNvSpPr/>
            <p:nvPr/>
          </p:nvSpPr>
          <p:spPr bwMode="auto">
            <a:xfrm>
              <a:off x="182877" y="7011"/>
              <a:ext cx="4206393" cy="2746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800" dirty="0" err="1">
                  <a:solidFill>
                    <a:srgbClr val="3F3F3F"/>
                  </a:solidFill>
                </a:rPr>
                <a:t>Importancia</a:t>
              </a:r>
              <a:r>
                <a:rPr lang="en-US" sz="1800" dirty="0">
                  <a:solidFill>
                    <a:srgbClr val="3F3F3F"/>
                  </a:solidFill>
                </a:rPr>
                <a:t> y </a:t>
              </a:r>
              <a:r>
                <a:rPr lang="en-US" sz="1800" dirty="0" err="1">
                  <a:solidFill>
                    <a:srgbClr val="3F3F3F"/>
                  </a:solidFill>
                </a:rPr>
                <a:t>Relevancia</a:t>
              </a:r>
              <a:r>
                <a:rPr lang="en-US" sz="1800" dirty="0">
                  <a:solidFill>
                    <a:srgbClr val="3F3F3F"/>
                  </a:solidFill>
                </a:rPr>
                <a:t> del Proyecto</a:t>
              </a:r>
              <a:endParaRPr dirty="0"/>
            </a:p>
          </p:txBody>
        </p:sp>
        <p:sp>
          <p:nvSpPr>
            <p:cNvPr id="1887426186" name="Google Shape;71;p3"/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2" tIns="45698" rIns="91422" bIns="45698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254766526" name="Google Shape;72;p3"/>
            <p:cNvSpPr/>
            <p:nvPr/>
          </p:nvSpPr>
          <p:spPr bwMode="auto">
            <a:xfrm>
              <a:off x="979494" y="416763"/>
              <a:ext cx="3426336" cy="8617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39820" marR="0" lvl="0" indent="-239820" algn="l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lang="en-US" sz="1400" dirty="0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¿Por </a:t>
              </a:r>
              <a:r>
                <a:rPr lang="en-US" sz="1400" dirty="0" err="1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qué</a:t>
              </a:r>
              <a:r>
                <a:rPr lang="en-US" sz="1400" dirty="0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lang="en-US" sz="1400" dirty="0" err="1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este</a:t>
              </a:r>
              <a:r>
                <a:rPr lang="en-US" sz="1400" dirty="0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lang="en-US" sz="1400" dirty="0" err="1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proyecto</a:t>
              </a:r>
              <a:r>
                <a:rPr lang="en-US" sz="1400" dirty="0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 es </a:t>
              </a:r>
              <a:r>
                <a:rPr lang="en-US" sz="1400" dirty="0" err="1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relevente</a:t>
              </a:r>
              <a:r>
                <a:rPr lang="en-US" sz="1400" dirty="0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lang="en-US" dirty="0">
                  <a:solidFill>
                    <a:srgbClr val="193EB0"/>
                  </a:solidFill>
                </a:rPr>
                <a:t>e </a:t>
              </a:r>
              <a:r>
                <a:rPr lang="en-US" dirty="0" err="1">
                  <a:solidFill>
                    <a:srgbClr val="193EB0"/>
                  </a:solidFill>
                </a:rPr>
                <a:t>importante</a:t>
              </a:r>
              <a:r>
                <a:rPr lang="en-US" dirty="0">
                  <a:solidFill>
                    <a:srgbClr val="193EB0"/>
                  </a:solidFill>
                </a:rPr>
                <a:t> para la </a:t>
              </a:r>
              <a:r>
                <a:rPr lang="en-US" dirty="0" err="1">
                  <a:solidFill>
                    <a:srgbClr val="193EB0"/>
                  </a:solidFill>
                </a:rPr>
                <a:t>comunidad</a:t>
              </a:r>
              <a:r>
                <a:rPr lang="en-US" dirty="0">
                  <a:solidFill>
                    <a:srgbClr val="193EB0"/>
                  </a:solidFill>
                </a:rPr>
                <a:t>? ¿</a:t>
              </a:r>
              <a:r>
                <a:rPr lang="en-US" dirty="0" err="1">
                  <a:solidFill>
                    <a:srgbClr val="193EB0"/>
                  </a:solidFill>
                </a:rPr>
                <a:t>Qué</a:t>
              </a:r>
              <a:r>
                <a:rPr lang="en-US" dirty="0">
                  <a:solidFill>
                    <a:srgbClr val="193EB0"/>
                  </a:solidFill>
                </a:rPr>
                <a:t> les </a:t>
              </a:r>
              <a:r>
                <a:rPr lang="en-US" dirty="0" err="1">
                  <a:solidFill>
                    <a:srgbClr val="193EB0"/>
                  </a:solidFill>
                </a:rPr>
                <a:t>hizo</a:t>
              </a:r>
              <a:r>
                <a:rPr lang="en-US" dirty="0">
                  <a:solidFill>
                    <a:srgbClr val="193EB0"/>
                  </a:solidFill>
                </a:rPr>
                <a:t> </a:t>
              </a:r>
              <a:r>
                <a:rPr lang="en-US" dirty="0" err="1">
                  <a:solidFill>
                    <a:srgbClr val="193EB0"/>
                  </a:solidFill>
                </a:rPr>
                <a:t>querer</a:t>
              </a:r>
              <a:r>
                <a:rPr lang="en-US" dirty="0">
                  <a:solidFill>
                    <a:srgbClr val="193EB0"/>
                  </a:solidFill>
                </a:rPr>
                <a:t> </a:t>
              </a:r>
              <a:r>
                <a:rPr lang="en-US" dirty="0" err="1">
                  <a:solidFill>
                    <a:srgbClr val="193EB0"/>
                  </a:solidFill>
                </a:rPr>
                <a:t>desarrollar</a:t>
              </a:r>
              <a:r>
                <a:rPr lang="en-US" dirty="0">
                  <a:solidFill>
                    <a:srgbClr val="193EB0"/>
                  </a:solidFill>
                </a:rPr>
                <a:t> </a:t>
              </a:r>
              <a:r>
                <a:rPr lang="en-US" dirty="0" err="1">
                  <a:solidFill>
                    <a:srgbClr val="193EB0"/>
                  </a:solidFill>
                </a:rPr>
                <a:t>esta</a:t>
              </a:r>
              <a:r>
                <a:rPr lang="en-US" dirty="0">
                  <a:solidFill>
                    <a:srgbClr val="193EB0"/>
                  </a:solidFill>
                </a:rPr>
                <a:t> </a:t>
              </a:r>
              <a:r>
                <a:rPr lang="en-US" dirty="0" err="1">
                  <a:solidFill>
                    <a:srgbClr val="193EB0"/>
                  </a:solidFill>
                </a:rPr>
                <a:t>aplicación</a:t>
              </a:r>
              <a:r>
                <a:rPr lang="en-US" dirty="0">
                  <a:solidFill>
                    <a:srgbClr val="193EB0"/>
                  </a:solidFill>
                </a:rPr>
                <a:t>?</a:t>
              </a:r>
              <a:endParaRPr lang="en-US" sz="1400" dirty="0">
                <a:solidFill>
                  <a:srgbClr val="193EB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1059203038" name="Google Shape;69;p3"/>
          <p:cNvGrpSpPr/>
          <p:nvPr/>
        </p:nvGrpSpPr>
        <p:grpSpPr bwMode="auto">
          <a:xfrm>
            <a:off x="430477" y="5366940"/>
            <a:ext cx="4430309" cy="843842"/>
            <a:chOff x="0" y="0"/>
            <a:chExt cx="4430309" cy="843842"/>
          </a:xfrm>
        </p:grpSpPr>
        <p:sp>
          <p:nvSpPr>
            <p:cNvPr id="1711745366" name="Google Shape;70;p3"/>
            <p:cNvSpPr/>
            <p:nvPr/>
          </p:nvSpPr>
          <p:spPr bwMode="auto">
            <a:xfrm>
              <a:off x="182877" y="14209"/>
              <a:ext cx="4220793" cy="2746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800" dirty="0">
                  <a:solidFill>
                    <a:srgbClr val="3F3F3F"/>
                  </a:solidFill>
                </a:rPr>
                <a:t>Demostración </a:t>
              </a:r>
              <a:r>
                <a:rPr lang="en-US" sz="1800" b="1" dirty="0">
                  <a:solidFill>
                    <a:srgbClr val="3F3F3F"/>
                  </a:solidFill>
                </a:rPr>
                <a:t>(2min)</a:t>
              </a:r>
              <a:endParaRPr b="1" dirty="0"/>
            </a:p>
          </p:txBody>
        </p:sp>
        <p:sp>
          <p:nvSpPr>
            <p:cNvPr id="20457339" name="Google Shape;71;p3"/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2" tIns="45698" rIns="91422" bIns="45698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628380962" name="Google Shape;72;p3"/>
            <p:cNvSpPr/>
            <p:nvPr/>
          </p:nvSpPr>
          <p:spPr bwMode="auto">
            <a:xfrm>
              <a:off x="979494" y="416763"/>
              <a:ext cx="3450814" cy="427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39820" marR="0" lvl="0" indent="-239820" algn="l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lang="en-US" sz="1400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Breve explicación del resultado del proyecto, </a:t>
              </a:r>
              <a:r>
                <a:rPr lang="en-US" sz="1400" b="1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en tiempo real</a:t>
              </a:r>
              <a:endParaRPr lang="en-US" sz="1400">
                <a:solidFill>
                  <a:srgbClr val="193EB0"/>
                </a:solidFill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2102747445" name="Google Shape;69;p3"/>
          <p:cNvGrpSpPr/>
          <p:nvPr/>
        </p:nvGrpSpPr>
        <p:grpSpPr bwMode="auto">
          <a:xfrm>
            <a:off x="508010" y="1681893"/>
            <a:ext cx="4393233" cy="630481"/>
            <a:chOff x="0" y="0"/>
            <a:chExt cx="4393233" cy="630481"/>
          </a:xfrm>
        </p:grpSpPr>
        <p:sp>
          <p:nvSpPr>
            <p:cNvPr id="502921814" name="Google Shape;70;p3">
              <a:hlinkClick r:id="rId4" action="ppaction://hlinksldjump"/>
            </p:cNvPr>
            <p:cNvSpPr/>
            <p:nvPr/>
          </p:nvSpPr>
          <p:spPr bwMode="auto">
            <a:xfrm>
              <a:off x="182877" y="6111"/>
              <a:ext cx="4204593" cy="2746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800" dirty="0">
                  <a:solidFill>
                    <a:srgbClr val="3F3F3F"/>
                  </a:solidFill>
                </a:rPr>
                <a:t>Team</a:t>
              </a:r>
              <a:endParaRPr dirty="0"/>
            </a:p>
          </p:txBody>
        </p:sp>
        <p:sp>
          <p:nvSpPr>
            <p:cNvPr id="254073267" name="Google Shape;71;p3"/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2" tIns="45698" rIns="91422" bIns="45698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400951253" name="Google Shape;72;p3">
              <a:hlinkClick r:id="rId4" action="ppaction://hlinksldjump"/>
            </p:cNvPr>
            <p:cNvSpPr/>
            <p:nvPr/>
          </p:nvSpPr>
          <p:spPr bwMode="auto">
            <a:xfrm>
              <a:off x="979494" y="416763"/>
              <a:ext cx="3413734" cy="2137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39820" marR="0" lvl="0" indent="-239820" algn="l">
                <a:spcBef>
                  <a:spcPts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lang="en-US" sz="1400" dirty="0" err="1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Presentación</a:t>
              </a:r>
              <a:r>
                <a:rPr lang="en-US" sz="1400" dirty="0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 del </a:t>
              </a:r>
              <a:r>
                <a:rPr lang="en-US" sz="1400" dirty="0" err="1">
                  <a:solidFill>
                    <a:srgbClr val="193EB0"/>
                  </a:solidFill>
                  <a:latin typeface="Arial"/>
                  <a:ea typeface="Arial"/>
                  <a:cs typeface="Arial"/>
                </a:rPr>
                <a:t>equipo</a:t>
              </a:r>
              <a:endParaRPr dirty="0"/>
            </a:p>
          </p:txBody>
        </p:sp>
      </p:grpSp>
      <p:sp>
        <p:nvSpPr>
          <p:cNvPr id="568593675" name="Google Shape;72;p3"/>
          <p:cNvSpPr/>
          <p:nvPr/>
        </p:nvSpPr>
        <p:spPr bwMode="auto">
          <a:xfrm>
            <a:off x="8227153" y="6071148"/>
            <a:ext cx="1221518" cy="213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193EB0"/>
                </a:solidFill>
                <a:latin typeface="Arial"/>
                <a:ea typeface="Arial"/>
                <a:cs typeface="Arial"/>
              </a:rPr>
              <a:t>MINUTOS</a:t>
            </a:r>
          </a:p>
        </p:txBody>
      </p:sp>
      <p:sp>
        <p:nvSpPr>
          <p:cNvPr id="475240983" name="Google Shape;72;p3"/>
          <p:cNvSpPr/>
          <p:nvPr/>
        </p:nvSpPr>
        <p:spPr bwMode="auto">
          <a:xfrm>
            <a:off x="8227153" y="4546788"/>
            <a:ext cx="1797698" cy="1524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l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0" dirty="0">
                <a:solidFill>
                  <a:srgbClr val="193EB0"/>
                </a:solidFill>
                <a:latin typeface="Arial"/>
                <a:ea typeface="Arial"/>
                <a:cs typeface="Arial"/>
              </a:rPr>
              <a:t>5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AD55E74D-0163-57B2-8216-E8BA37583B4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8679249" name="Google Shape;68;p3">
            <a:extLst>
              <a:ext uri="{FF2B5EF4-FFF2-40B4-BE49-F238E27FC236}">
                <a16:creationId xmlns:a16="http://schemas.microsoft.com/office/drawing/2014/main" id="{0E83B312-3473-2CC2-EAB4-0DDFF884ACF0}"/>
              </a:ext>
            </a:extLst>
          </p:cNvPr>
          <p:cNvSpPr/>
          <p:nvPr/>
        </p:nvSpPr>
        <p:spPr bwMode="auto">
          <a:xfrm>
            <a:off x="528795" y="372007"/>
            <a:ext cx="465503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 dirty="0">
                <a:solidFill>
                  <a:schemeClr val="lt1"/>
                </a:solidFill>
              </a:rPr>
              <a:t>Team</a:t>
            </a:r>
            <a:endParaRPr dirty="0"/>
          </a:p>
        </p:txBody>
      </p:sp>
      <p:grpSp>
        <p:nvGrpSpPr>
          <p:cNvPr id="2102747445" name="Google Shape;69;p3">
            <a:extLst>
              <a:ext uri="{FF2B5EF4-FFF2-40B4-BE49-F238E27FC236}">
                <a16:creationId xmlns:a16="http://schemas.microsoft.com/office/drawing/2014/main" id="{74237B66-E5F8-3AAD-F847-322E19B8540A}"/>
              </a:ext>
            </a:extLst>
          </p:cNvPr>
          <p:cNvGrpSpPr/>
          <p:nvPr/>
        </p:nvGrpSpPr>
        <p:grpSpPr bwMode="auto">
          <a:xfrm>
            <a:off x="508010" y="1327355"/>
            <a:ext cx="4387470" cy="4957511"/>
            <a:chOff x="0" y="0"/>
            <a:chExt cx="4387470" cy="252000"/>
          </a:xfrm>
        </p:grpSpPr>
        <p:sp>
          <p:nvSpPr>
            <p:cNvPr id="502921814" name="Google Shape;70;p3">
              <a:extLst>
                <a:ext uri="{FF2B5EF4-FFF2-40B4-BE49-F238E27FC236}">
                  <a16:creationId xmlns:a16="http://schemas.microsoft.com/office/drawing/2014/main" id="{BB76FBD1-5BA8-7228-D463-E59D811342B0}"/>
                </a:ext>
              </a:extLst>
            </p:cNvPr>
            <p:cNvSpPr/>
            <p:nvPr/>
          </p:nvSpPr>
          <p:spPr bwMode="auto">
            <a:xfrm>
              <a:off x="1679754" y="121312"/>
              <a:ext cx="2707716" cy="120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s-US" dirty="0"/>
                <a:t>Diergo Alviarez</a:t>
              </a:r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s-VE" dirty="0">
                  <a:hlinkClick r:id="rId3"/>
                </a:rPr>
                <a:t>dilanalviarez@gmail.com</a:t>
              </a:r>
              <a:endParaRPr lang="es-VE" dirty="0"/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s-VE" dirty="0"/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s-MX" dirty="0"/>
                <a:t>Soy el segundo al mando y me encargare de apoyar al líder y a los integrantes del grupo en las tareas que realicemos, daré mis opiniones e ideas para desarrollar un buen Proyecto. Soy el encargado de realizar la pagina web</a:t>
              </a:r>
              <a:endParaRPr dirty="0"/>
            </a:p>
          </p:txBody>
        </p:sp>
        <p:sp>
          <p:nvSpPr>
            <p:cNvPr id="254073267" name="Google Shape;71;p3">
              <a:extLst>
                <a:ext uri="{FF2B5EF4-FFF2-40B4-BE49-F238E27FC236}">
                  <a16:creationId xmlns:a16="http://schemas.microsoft.com/office/drawing/2014/main" id="{1571E2FF-F926-99B4-3DDF-598201865638}"/>
                </a:ext>
              </a:extLst>
            </p:cNvPr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2" tIns="45698" rIns="91422" bIns="45698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grpSp>
        <p:nvGrpSpPr>
          <p:cNvPr id="5" name="Google Shape;69;p3">
            <a:extLst>
              <a:ext uri="{FF2B5EF4-FFF2-40B4-BE49-F238E27FC236}">
                <a16:creationId xmlns:a16="http://schemas.microsoft.com/office/drawing/2014/main" id="{23FB2D6C-DD49-72CE-2793-7E65184CF11B}"/>
              </a:ext>
            </a:extLst>
          </p:cNvPr>
          <p:cNvGrpSpPr/>
          <p:nvPr/>
        </p:nvGrpSpPr>
        <p:grpSpPr bwMode="auto">
          <a:xfrm>
            <a:off x="5084923" y="1361770"/>
            <a:ext cx="4232465" cy="4957512"/>
            <a:chOff x="0" y="0"/>
            <a:chExt cx="4232465" cy="252000"/>
          </a:xfrm>
        </p:grpSpPr>
        <p:sp>
          <p:nvSpPr>
            <p:cNvPr id="6" name="Google Shape;70;p3">
              <a:extLst>
                <a:ext uri="{FF2B5EF4-FFF2-40B4-BE49-F238E27FC236}">
                  <a16:creationId xmlns:a16="http://schemas.microsoft.com/office/drawing/2014/main" id="{38D3A119-E3FF-9AA6-DBA5-66479B9896A0}"/>
                </a:ext>
              </a:extLst>
            </p:cNvPr>
            <p:cNvSpPr/>
            <p:nvPr/>
          </p:nvSpPr>
          <p:spPr bwMode="auto">
            <a:xfrm>
              <a:off x="1691382" y="5869"/>
              <a:ext cx="2541083" cy="985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s-US" dirty="0"/>
                <a:t>Jeremy Vicent</a:t>
              </a:r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s-US" dirty="0">
                  <a:hlinkClick r:id="rId4"/>
                </a:rPr>
                <a:t>jeremyvicent28@gmail.com</a:t>
              </a:r>
              <a:endParaRPr lang="es-US" dirty="0"/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s-US" dirty="0"/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s-MX" dirty="0"/>
                <a:t>Con todo mi esfuerzo y desempeño apoyare a mis compañeros en este proyecto. Soy el encargado de realizar el código para la limpieza del </a:t>
              </a:r>
              <a:r>
                <a:rPr lang="es-MX" dirty="0" err="1"/>
                <a:t>dataset</a:t>
              </a:r>
              <a:r>
                <a:rPr lang="es-MX" dirty="0"/>
                <a:t>.</a:t>
              </a:r>
              <a:endParaRPr dirty="0"/>
            </a:p>
          </p:txBody>
        </p:sp>
        <p:sp>
          <p:nvSpPr>
            <p:cNvPr id="7" name="Google Shape;71;p3">
              <a:extLst>
                <a:ext uri="{FF2B5EF4-FFF2-40B4-BE49-F238E27FC236}">
                  <a16:creationId xmlns:a16="http://schemas.microsoft.com/office/drawing/2014/main" id="{BD620614-43E0-5368-69A3-C49A2C24DB19}"/>
                </a:ext>
              </a:extLst>
            </p:cNvPr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2" tIns="45698" rIns="91422" bIns="45698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32E419A8-C2DE-7D89-0290-E7F54443A87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90887" y="1474837"/>
            <a:ext cx="1350000" cy="1800000"/>
          </a:xfrm>
          <a:prstGeom prst="rect">
            <a:avLst/>
          </a:prstGeom>
        </p:spPr>
      </p:pic>
      <p:sp>
        <p:nvSpPr>
          <p:cNvPr id="11" name="Google Shape;70;p3">
            <a:extLst>
              <a:ext uri="{FF2B5EF4-FFF2-40B4-BE49-F238E27FC236}">
                <a16:creationId xmlns:a16="http://schemas.microsoft.com/office/drawing/2014/main" id="{C9E24860-D454-5D1A-BF8F-7989510C8948}"/>
              </a:ext>
            </a:extLst>
          </p:cNvPr>
          <p:cNvSpPr/>
          <p:nvPr/>
        </p:nvSpPr>
        <p:spPr bwMode="auto">
          <a:xfrm>
            <a:off x="2187764" y="1393736"/>
            <a:ext cx="2685083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s-US" dirty="0"/>
              <a:t>Anderson Perdomo</a:t>
            </a:r>
          </a:p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s-US" dirty="0">
                <a:hlinkClick r:id="rId6"/>
              </a:rPr>
              <a:t>andersonjperdomo@gmail.com</a:t>
            </a:r>
            <a:endParaRPr lang="es-US" dirty="0"/>
          </a:p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s-US" dirty="0"/>
          </a:p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s-US" dirty="0"/>
              <a:t>Como líder de este equipo me encargo de que el trabajo se haga se manera ordenada, concisa y este bien estructurado para disminuir el porcentaje de error.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E29B9C8-B928-8B7C-4C83-03CB99BDADA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4446"/>
          <a:stretch/>
        </p:blipFill>
        <p:spPr>
          <a:xfrm>
            <a:off x="690887" y="3713885"/>
            <a:ext cx="1350000" cy="20533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2D85A1A-10AA-975D-4087-182418849987}"/>
              </a:ext>
            </a:extLst>
          </p:cNvPr>
          <p:cNvPicPr>
            <a:picLocks/>
          </p:cNvPicPr>
          <p:nvPr/>
        </p:nvPicPr>
        <p:blipFill>
          <a:blip r:embed="rId8"/>
          <a:srcRect/>
          <a:stretch/>
        </p:blipFill>
        <p:spPr bwMode="auto">
          <a:xfrm>
            <a:off x="5273966" y="1492341"/>
            <a:ext cx="1349296" cy="1800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FB57B73-A61E-33B2-7F13-E692A092DF86}"/>
              </a:ext>
            </a:extLst>
          </p:cNvPr>
          <p:cNvPicPr>
            <a:picLocks/>
          </p:cNvPicPr>
          <p:nvPr/>
        </p:nvPicPr>
        <p:blipFill>
          <a:blip r:embed="rId9"/>
          <a:srcRect/>
          <a:stretch/>
        </p:blipFill>
        <p:spPr bwMode="auto">
          <a:xfrm>
            <a:off x="5273966" y="3713885"/>
            <a:ext cx="1349296" cy="2053300"/>
          </a:xfrm>
          <a:prstGeom prst="rect">
            <a:avLst/>
          </a:prstGeom>
        </p:spPr>
      </p:pic>
      <p:sp>
        <p:nvSpPr>
          <p:cNvPr id="9" name="Google Shape;70;p3">
            <a:extLst>
              <a:ext uri="{FF2B5EF4-FFF2-40B4-BE49-F238E27FC236}">
                <a16:creationId xmlns:a16="http://schemas.microsoft.com/office/drawing/2014/main" id="{C636FE13-9FE3-ED13-C91D-66AF059AF8ED}"/>
              </a:ext>
            </a:extLst>
          </p:cNvPr>
          <p:cNvSpPr/>
          <p:nvPr/>
        </p:nvSpPr>
        <p:spPr bwMode="auto">
          <a:xfrm>
            <a:off x="6776305" y="3606166"/>
            <a:ext cx="2541083" cy="215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s-US" dirty="0"/>
              <a:t>Kevin Rodríguez</a:t>
            </a:r>
          </a:p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s-US" dirty="0">
                <a:hlinkClick r:id="rId10"/>
              </a:rPr>
              <a:t>kenken29815793@</a:t>
            </a:r>
            <a:r>
              <a:rPr lang="es-US" dirty="0">
                <a:hlinkClick r:id="rId4"/>
              </a:rPr>
              <a:t>gmail.com</a:t>
            </a:r>
            <a:endParaRPr lang="es-US" dirty="0"/>
          </a:p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s-US" dirty="0"/>
          </a:p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s-MX" dirty="0"/>
              <a:t>Con todo mi esfuerzo y desempeño apoyare a mis compañeros en este proyecto. Soy el encargado de realizar el código que muestre todas las graficas basadas en estudios realizados.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5366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03CF8A6E-7C31-8FB9-46E1-4F59EF9672F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8679249" name="Google Shape;68;p3">
            <a:extLst>
              <a:ext uri="{FF2B5EF4-FFF2-40B4-BE49-F238E27FC236}">
                <a16:creationId xmlns:a16="http://schemas.microsoft.com/office/drawing/2014/main" id="{E6ED775B-DFFA-4723-3E9A-3DCB477C62B2}"/>
              </a:ext>
            </a:extLst>
          </p:cNvPr>
          <p:cNvSpPr/>
          <p:nvPr/>
        </p:nvSpPr>
        <p:spPr bwMode="auto">
          <a:xfrm>
            <a:off x="528795" y="372007"/>
            <a:ext cx="465503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 dirty="0">
                <a:solidFill>
                  <a:schemeClr val="lt1"/>
                </a:solidFill>
              </a:rPr>
              <a:t>Team</a:t>
            </a:r>
            <a:endParaRPr dirty="0"/>
          </a:p>
        </p:txBody>
      </p:sp>
      <p:sp>
        <p:nvSpPr>
          <p:cNvPr id="254073267" name="Google Shape;71;p3">
            <a:extLst>
              <a:ext uri="{FF2B5EF4-FFF2-40B4-BE49-F238E27FC236}">
                <a16:creationId xmlns:a16="http://schemas.microsoft.com/office/drawing/2014/main" id="{D6C95477-7F9A-6C8F-FE79-8B8E72620B0E}"/>
              </a:ext>
            </a:extLst>
          </p:cNvPr>
          <p:cNvSpPr/>
          <p:nvPr/>
        </p:nvSpPr>
        <p:spPr bwMode="auto">
          <a:xfrm>
            <a:off x="508010" y="1327355"/>
            <a:ext cx="36000" cy="4957511"/>
          </a:xfrm>
          <a:prstGeom prst="rect">
            <a:avLst/>
          </a:prstGeom>
          <a:solidFill>
            <a:srgbClr val="193EB0"/>
          </a:solidFill>
          <a:ln>
            <a:noFill/>
          </a:ln>
        </p:spPr>
        <p:txBody>
          <a:bodyPr spcFirstLastPara="1" wrap="square" lIns="91422" tIns="45698" rIns="91422" bIns="45698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Google Shape;71;p3">
            <a:extLst>
              <a:ext uri="{FF2B5EF4-FFF2-40B4-BE49-F238E27FC236}">
                <a16:creationId xmlns:a16="http://schemas.microsoft.com/office/drawing/2014/main" id="{7E5B5030-BEEB-FFB5-9BCC-F4D344272172}"/>
              </a:ext>
            </a:extLst>
          </p:cNvPr>
          <p:cNvSpPr/>
          <p:nvPr/>
        </p:nvSpPr>
        <p:spPr bwMode="auto">
          <a:xfrm>
            <a:off x="5084923" y="1361770"/>
            <a:ext cx="36000" cy="4957512"/>
          </a:xfrm>
          <a:prstGeom prst="rect">
            <a:avLst/>
          </a:prstGeom>
          <a:solidFill>
            <a:srgbClr val="193EB0"/>
          </a:solidFill>
          <a:ln>
            <a:noFill/>
          </a:ln>
        </p:spPr>
        <p:txBody>
          <a:bodyPr spcFirstLastPara="1" wrap="square" lIns="91422" tIns="45698" rIns="91422" bIns="45698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DC3C904-0754-E351-ED59-40292EB5549B}"/>
              </a:ext>
            </a:extLst>
          </p:cNvPr>
          <p:cNvPicPr>
            <a:picLocks/>
          </p:cNvPicPr>
          <p:nvPr/>
        </p:nvPicPr>
        <p:blipFill>
          <a:blip r:embed="rId3"/>
          <a:srcRect/>
          <a:stretch/>
        </p:blipFill>
        <p:spPr>
          <a:xfrm>
            <a:off x="691239" y="1474837"/>
            <a:ext cx="1349296" cy="1800000"/>
          </a:xfrm>
          <a:prstGeom prst="rect">
            <a:avLst/>
          </a:prstGeom>
        </p:spPr>
      </p:pic>
      <p:sp>
        <p:nvSpPr>
          <p:cNvPr id="11" name="Google Shape;70;p3">
            <a:extLst>
              <a:ext uri="{FF2B5EF4-FFF2-40B4-BE49-F238E27FC236}">
                <a16:creationId xmlns:a16="http://schemas.microsoft.com/office/drawing/2014/main" id="{D326F905-6FEC-1EB7-69A5-CF85FE64E61F}"/>
              </a:ext>
            </a:extLst>
          </p:cNvPr>
          <p:cNvSpPr/>
          <p:nvPr/>
        </p:nvSpPr>
        <p:spPr bwMode="auto">
          <a:xfrm>
            <a:off x="2187764" y="1474837"/>
            <a:ext cx="2685083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s-US" dirty="0"/>
              <a:t>Greymel Moreno</a:t>
            </a:r>
          </a:p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s-US" dirty="0">
                <a:hlinkClick r:id="rId4"/>
              </a:rPr>
              <a:t>greymelmoreno@gmail.com</a:t>
            </a:r>
            <a:endParaRPr lang="es-US" dirty="0"/>
          </a:p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s-US" dirty="0"/>
          </a:p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s-US" dirty="0"/>
              <a:t>Como </a:t>
            </a:r>
            <a:r>
              <a:rPr lang="es-MX" dirty="0"/>
              <a:t>integrante de este grupo, daré todo mi esfuerzo y desempeño, apoyare a mis compañeros en este proyecto. Seré el encargado de finalizar todo código que requiera información extra, para darle un toque visual más agradable al proyecto.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3849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A9131DC9-8969-D84F-C7D7-FB5A6BE6F62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8679249" name="Google Shape;68;p3">
            <a:extLst>
              <a:ext uri="{FF2B5EF4-FFF2-40B4-BE49-F238E27FC236}">
                <a16:creationId xmlns:a16="http://schemas.microsoft.com/office/drawing/2014/main" id="{76D0EF86-2ACA-2C37-CCC5-909CC7505996}"/>
              </a:ext>
            </a:extLst>
          </p:cNvPr>
          <p:cNvSpPr/>
          <p:nvPr/>
        </p:nvSpPr>
        <p:spPr bwMode="auto">
          <a:xfrm>
            <a:off x="528795" y="372007"/>
            <a:ext cx="465503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 dirty="0" err="1">
                <a:solidFill>
                  <a:schemeClr val="lt1"/>
                </a:solidFill>
              </a:rPr>
              <a:t>Planteamiento</a:t>
            </a:r>
            <a:endParaRPr dirty="0"/>
          </a:p>
        </p:txBody>
      </p:sp>
      <p:grpSp>
        <p:nvGrpSpPr>
          <p:cNvPr id="2102747445" name="Google Shape;69;p3">
            <a:extLst>
              <a:ext uri="{FF2B5EF4-FFF2-40B4-BE49-F238E27FC236}">
                <a16:creationId xmlns:a16="http://schemas.microsoft.com/office/drawing/2014/main" id="{6FA762B0-A571-1065-581A-5E33A2256C7F}"/>
              </a:ext>
            </a:extLst>
          </p:cNvPr>
          <p:cNvGrpSpPr/>
          <p:nvPr/>
        </p:nvGrpSpPr>
        <p:grpSpPr bwMode="auto">
          <a:xfrm>
            <a:off x="508010" y="1327356"/>
            <a:ext cx="8798222" cy="4957511"/>
            <a:chOff x="0" y="0"/>
            <a:chExt cx="4387470" cy="252000"/>
          </a:xfrm>
        </p:grpSpPr>
        <p:sp>
          <p:nvSpPr>
            <p:cNvPr id="502921814" name="Google Shape;70;p3">
              <a:extLst>
                <a:ext uri="{FF2B5EF4-FFF2-40B4-BE49-F238E27FC236}">
                  <a16:creationId xmlns:a16="http://schemas.microsoft.com/office/drawing/2014/main" id="{FEC3598F-44AA-D36E-42F4-D2C889650399}"/>
                </a:ext>
              </a:extLst>
            </p:cNvPr>
            <p:cNvSpPr/>
            <p:nvPr/>
          </p:nvSpPr>
          <p:spPr bwMode="auto">
            <a:xfrm>
              <a:off x="182877" y="31395"/>
              <a:ext cx="4204593" cy="1971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s-US" dirty="0"/>
                <a:t>Nuestro </a:t>
              </a:r>
              <a:r>
                <a:rPr lang="es-MX" dirty="0"/>
                <a:t>proyecto aborda un problema crítico en la ciberseguridad global.</a:t>
              </a:r>
              <a:endParaRPr lang="es-US" dirty="0"/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s-US" b="1" dirty="0"/>
                <a:t>Problema a resolver: </a:t>
              </a:r>
              <a:r>
                <a:rPr lang="es-US" dirty="0"/>
                <a:t>L</a:t>
              </a:r>
              <a:r>
                <a:rPr lang="es-MX" dirty="0"/>
                <a:t>a vulnerabilidad de sistemas y cuentas debido al uso de contraseñas débiles o predecibles.</a:t>
              </a:r>
              <a:endParaRPr lang="es-US" dirty="0"/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s-MX" b="1" dirty="0"/>
                <a:t>Problema Global a Resolver</a:t>
              </a:r>
            </a:p>
            <a:p>
              <a:pPr lvl="8">
                <a:defRPr/>
              </a:pPr>
              <a:r>
                <a:rPr lang="es-MX" b="1" dirty="0"/>
                <a:t>1. Contraseñas débiles y reutilizadas</a:t>
              </a:r>
            </a:p>
            <a:p>
              <a:pPr marL="285750" lvl="8" indent="-285750"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	Según estudios (informes anuales de Verizon DBIR), más del 80% de las brechas de 	seguridad están vinculadas a contraseñas inseguras o robadas.</a:t>
              </a:r>
            </a:p>
            <a:p>
              <a:pPr marL="285750" lvl="8" indent="-285750"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	Los usuarios suelen elegir contraseñas fáciles de recordar (como "123456", "</a:t>
              </a:r>
              <a:r>
                <a:rPr lang="es-MX" dirty="0" err="1"/>
                <a:t>password</a:t>
              </a:r>
              <a:r>
                <a:rPr lang="es-MX" dirty="0"/>
                <a:t>") o 	reutilizarlas en múltiples servicios, lo que las hace vulnerables a ataques de fuerza bruta, 	diccionario o phishing</a:t>
              </a:r>
            </a:p>
            <a:p>
              <a:pPr lvl="8">
                <a:defRPr/>
              </a:pPr>
              <a:r>
                <a:rPr lang="es-MX" b="1" dirty="0"/>
                <a:t>Nuestro proyecto ofrece distintas soluciones como:</a:t>
              </a:r>
            </a:p>
            <a:p>
              <a:pPr lvl="8">
                <a:defRPr/>
              </a:pPr>
              <a:r>
                <a:rPr lang="es-MX" b="1" dirty="0"/>
                <a:t>1. Generador de contraseñas basado en IA</a:t>
              </a:r>
              <a:endParaRPr lang="es-MX" dirty="0"/>
            </a:p>
            <a:p>
              <a:pPr marL="285750" lvl="8" indent="-285750"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	Usa una red neuronal entrenada con un </a:t>
              </a:r>
              <a:r>
                <a:rPr lang="es-MX" dirty="0" err="1"/>
                <a:t>dataset</a:t>
              </a:r>
              <a:r>
                <a:rPr lang="es-MX" dirty="0"/>
                <a:t> de contraseñas reales (incluyendo filtradas en 	brechas) para generar contraseñas fuertes pero memorables.</a:t>
              </a:r>
            </a:p>
            <a:p>
              <a:pPr marL="285750" lvl="8" indent="-285750"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	Evita patrones comunes (secuencias numéricas) y prioriza combinaciones poco predecibles 	pero factibles para humanos.</a:t>
              </a:r>
            </a:p>
            <a:p>
              <a:pPr marL="285750" lvl="8" indent="-285750"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Impacto global:</a:t>
              </a:r>
            </a:p>
            <a:p>
              <a:pPr marL="285750" lvl="8" indent="-285750"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	Reduce el uso de contraseñas débiles y la dependencia de usuarios a prácticas inseguras.</a:t>
              </a:r>
            </a:p>
          </p:txBody>
        </p:sp>
        <p:sp>
          <p:nvSpPr>
            <p:cNvPr id="254073267" name="Google Shape;71;p3">
              <a:extLst>
                <a:ext uri="{FF2B5EF4-FFF2-40B4-BE49-F238E27FC236}">
                  <a16:creationId xmlns:a16="http://schemas.microsoft.com/office/drawing/2014/main" id="{2F1D0D65-C2DA-EABE-83AF-378BAEB881F7}"/>
                </a:ext>
              </a:extLst>
            </p:cNvPr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2" tIns="45698" rIns="91422" bIns="45698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0718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B527DE3-ADC3-E63E-62F5-AA43BBD88500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8679249" name="Google Shape;68;p3">
            <a:extLst>
              <a:ext uri="{FF2B5EF4-FFF2-40B4-BE49-F238E27FC236}">
                <a16:creationId xmlns:a16="http://schemas.microsoft.com/office/drawing/2014/main" id="{69B9D068-EA8A-5E22-12FC-16EAE168F868}"/>
              </a:ext>
            </a:extLst>
          </p:cNvPr>
          <p:cNvSpPr/>
          <p:nvPr/>
        </p:nvSpPr>
        <p:spPr bwMode="auto">
          <a:xfrm>
            <a:off x="528795" y="372007"/>
            <a:ext cx="465503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 dirty="0" err="1">
                <a:solidFill>
                  <a:schemeClr val="lt1"/>
                </a:solidFill>
              </a:rPr>
              <a:t>Planteamiento</a:t>
            </a:r>
            <a:endParaRPr dirty="0"/>
          </a:p>
        </p:txBody>
      </p:sp>
      <p:grpSp>
        <p:nvGrpSpPr>
          <p:cNvPr id="2102747445" name="Google Shape;69;p3">
            <a:extLst>
              <a:ext uri="{FF2B5EF4-FFF2-40B4-BE49-F238E27FC236}">
                <a16:creationId xmlns:a16="http://schemas.microsoft.com/office/drawing/2014/main" id="{5C6A2865-C0C2-A59D-2021-0DFB4419DBE1}"/>
              </a:ext>
            </a:extLst>
          </p:cNvPr>
          <p:cNvGrpSpPr/>
          <p:nvPr/>
        </p:nvGrpSpPr>
        <p:grpSpPr bwMode="auto">
          <a:xfrm>
            <a:off x="508010" y="1327356"/>
            <a:ext cx="8798222" cy="4957511"/>
            <a:chOff x="0" y="0"/>
            <a:chExt cx="4387470" cy="252000"/>
          </a:xfrm>
        </p:grpSpPr>
        <p:sp>
          <p:nvSpPr>
            <p:cNvPr id="502921814" name="Google Shape;70;p3">
              <a:extLst>
                <a:ext uri="{FF2B5EF4-FFF2-40B4-BE49-F238E27FC236}">
                  <a16:creationId xmlns:a16="http://schemas.microsoft.com/office/drawing/2014/main" id="{3AB440BB-27A2-AA37-3BBC-9A47AD82F20A}"/>
                </a:ext>
              </a:extLst>
            </p:cNvPr>
            <p:cNvSpPr/>
            <p:nvPr/>
          </p:nvSpPr>
          <p:spPr bwMode="auto">
            <a:xfrm>
              <a:off x="182877" y="86152"/>
              <a:ext cx="4204593" cy="87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s-MX" b="1" dirty="0"/>
                <a:t>2. Validador inteligente de fortaleza</a:t>
              </a:r>
              <a:endParaRPr lang="es-MX" dirty="0"/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	Analiza la contraseña en contexto (ej. similitud con contraseñas filtradas, patrones 	geográficos o culturales, secuencias lógicas).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	La red neuronal detecta riesgos que un algoritmo tradicional (como el "</a:t>
              </a:r>
              <a:r>
                <a:rPr lang="es-MX" dirty="0" err="1"/>
                <a:t>zxcvbn</a:t>
              </a:r>
              <a:r>
                <a:rPr lang="es-MX" dirty="0"/>
                <a:t>" de Dropbox) 	podría pasar por alto.</a:t>
              </a:r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Impacto global: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	Protege sistemas al bloquear contraseñas que parecen "válidas" bajo reglas simples pero son 	altamente vulnerables.</a:t>
              </a:r>
            </a:p>
          </p:txBody>
        </p:sp>
        <p:sp>
          <p:nvSpPr>
            <p:cNvPr id="254073267" name="Google Shape;71;p3">
              <a:extLst>
                <a:ext uri="{FF2B5EF4-FFF2-40B4-BE49-F238E27FC236}">
                  <a16:creationId xmlns:a16="http://schemas.microsoft.com/office/drawing/2014/main" id="{91F20D34-0686-35B5-9D6F-1545F57C1408}"/>
                </a:ext>
              </a:extLst>
            </p:cNvPr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2" tIns="45698" rIns="91422" bIns="45698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1470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B3E972C-9DAD-54B7-E9AD-EBA2B274610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8679249" name="Google Shape;68;p3">
            <a:extLst>
              <a:ext uri="{FF2B5EF4-FFF2-40B4-BE49-F238E27FC236}">
                <a16:creationId xmlns:a16="http://schemas.microsoft.com/office/drawing/2014/main" id="{C196FB89-5860-A4F8-0733-31EC20220132}"/>
              </a:ext>
            </a:extLst>
          </p:cNvPr>
          <p:cNvSpPr/>
          <p:nvPr/>
        </p:nvSpPr>
        <p:spPr bwMode="auto">
          <a:xfrm>
            <a:off x="528795" y="372007"/>
            <a:ext cx="465503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 dirty="0" err="1">
                <a:solidFill>
                  <a:schemeClr val="lt1"/>
                </a:solidFill>
              </a:rPr>
              <a:t>Objetivos</a:t>
            </a:r>
            <a:endParaRPr dirty="0"/>
          </a:p>
        </p:txBody>
      </p:sp>
      <p:grpSp>
        <p:nvGrpSpPr>
          <p:cNvPr id="2102747445" name="Google Shape;69;p3">
            <a:extLst>
              <a:ext uri="{FF2B5EF4-FFF2-40B4-BE49-F238E27FC236}">
                <a16:creationId xmlns:a16="http://schemas.microsoft.com/office/drawing/2014/main" id="{73543778-AF47-7E53-99BB-D0F3786FA751}"/>
              </a:ext>
            </a:extLst>
          </p:cNvPr>
          <p:cNvGrpSpPr/>
          <p:nvPr/>
        </p:nvGrpSpPr>
        <p:grpSpPr bwMode="auto">
          <a:xfrm>
            <a:off x="508010" y="1327356"/>
            <a:ext cx="8798222" cy="4957511"/>
            <a:chOff x="0" y="0"/>
            <a:chExt cx="4387470" cy="252000"/>
          </a:xfrm>
        </p:grpSpPr>
        <p:sp>
          <p:nvSpPr>
            <p:cNvPr id="502921814" name="Google Shape;70;p3">
              <a:extLst>
                <a:ext uri="{FF2B5EF4-FFF2-40B4-BE49-F238E27FC236}">
                  <a16:creationId xmlns:a16="http://schemas.microsoft.com/office/drawing/2014/main" id="{89B72E5D-00EB-94F3-8B46-4AB4EFA04F2F}"/>
                </a:ext>
              </a:extLst>
            </p:cNvPr>
            <p:cNvSpPr/>
            <p:nvPr/>
          </p:nvSpPr>
          <p:spPr bwMode="auto">
            <a:xfrm>
              <a:off x="182877" y="14966"/>
              <a:ext cx="4204593" cy="2299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s-MX" dirty="0"/>
                <a:t>El objetivo principal de nuestro proyecto es mejorar la seguridad cibernética a nivel global mediante la creación y validación de contraseñas robustas, utilizando inteligencia artificial para superar las limitaciones de los métodos tradicionales.</a:t>
              </a:r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s-MX" dirty="0"/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s-MX" dirty="0"/>
                <a:t>Tenemos como objetivo principal d </a:t>
              </a:r>
              <a:r>
                <a:rPr lang="es-MX" dirty="0" err="1"/>
                <a:t>iseñar</a:t>
              </a:r>
              <a:r>
                <a:rPr lang="es-MX" dirty="0"/>
                <a:t> un sistema basado en redes neuronales que genere y valide contraseñas seguras, reduciendo el riesgo de brechas de seguridad causadas por contraseñas débiles o predecibles.</a:t>
              </a:r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s-MX" dirty="0"/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s-MX" dirty="0"/>
                <a:t>Nuestras metas son:</a:t>
              </a:r>
            </a:p>
            <a:p>
              <a:pPr marL="342900" marR="0" lvl="0" indent="-342900" algn="l">
                <a:spcBef>
                  <a:spcPts val="0"/>
                </a:spcBef>
                <a:spcAft>
                  <a:spcPts val="0"/>
                </a:spcAft>
                <a:buAutoNum type="arabicPeriod"/>
                <a:defRPr/>
              </a:pPr>
              <a:r>
                <a:rPr lang="es-MX" dirty="0"/>
                <a:t>Generar contraseñas fuertes y memorables.</a:t>
              </a:r>
            </a:p>
            <a:p>
              <a:pPr marL="342900" marR="0" lvl="0" indent="-342900" algn="l">
                <a:spcBef>
                  <a:spcPts val="0"/>
                </a:spcBef>
                <a:spcAft>
                  <a:spcPts val="0"/>
                </a:spcAft>
                <a:buAutoNum type="arabicPeriod"/>
                <a:defRPr/>
              </a:pPr>
              <a:r>
                <a:rPr lang="es-MX" dirty="0"/>
                <a:t>Validar contraseñas con precisión contextual.</a:t>
              </a:r>
            </a:p>
            <a:p>
              <a:pPr marL="342900" marR="0" lvl="0" indent="-342900" algn="l">
                <a:spcBef>
                  <a:spcPts val="0"/>
                </a:spcBef>
                <a:spcAft>
                  <a:spcPts val="0"/>
                </a:spcAft>
                <a:buAutoNum type="arabicPeriod"/>
                <a:defRPr/>
              </a:pPr>
              <a:r>
                <a:rPr lang="es-MX" dirty="0"/>
                <a:t>Reducir la dependencia de prácticas inseguras.</a:t>
              </a:r>
            </a:p>
            <a:p>
              <a:pPr marL="342900" marR="0" lvl="0" indent="-342900" algn="l">
                <a:spcBef>
                  <a:spcPts val="0"/>
                </a:spcBef>
                <a:spcAft>
                  <a:spcPts val="0"/>
                </a:spcAft>
                <a:buAutoNum type="arabicPeriod"/>
                <a:defRPr/>
              </a:pPr>
              <a:r>
                <a:rPr lang="es-MX" dirty="0"/>
                <a:t>Educar a los usuarios indirectamente.</a:t>
              </a:r>
            </a:p>
            <a:p>
              <a:pPr marR="0" lvl="0" algn="l">
                <a:spcBef>
                  <a:spcPts val="0"/>
                </a:spcBef>
                <a:spcAft>
                  <a:spcPts val="0"/>
                </a:spcAft>
                <a:defRPr/>
              </a:pPr>
              <a:endParaRPr lang="es-MX" dirty="0"/>
            </a:p>
            <a:p>
              <a:pPr marR="0" lvl="0" algn="l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MX" dirty="0"/>
                <a:t>Y esperamos resultados:</a:t>
              </a:r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Técnicos: Un modelo de IA capaz de detectar el 95% de contraseñas débiles (comparado con el 70-80% de validadores tradicionales).</a:t>
              </a:r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Sociales/Ciberseguridad: Reducción del 30-50% en el uso de contraseñas vulnerables en sistemas que implementen la herramienta.</a:t>
              </a:r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endParaRPr lang="es-MX" dirty="0"/>
            </a:p>
            <a:p>
              <a:pPr marR="0" lvl="0" algn="l">
                <a:spcBef>
                  <a:spcPts val="0"/>
                </a:spcBef>
                <a:spcAft>
                  <a:spcPts val="0"/>
                </a:spcAft>
                <a:defRPr/>
              </a:pPr>
              <a:endParaRPr lang="es-MX" dirty="0"/>
            </a:p>
          </p:txBody>
        </p:sp>
        <p:sp>
          <p:nvSpPr>
            <p:cNvPr id="254073267" name="Google Shape;71;p3">
              <a:extLst>
                <a:ext uri="{FF2B5EF4-FFF2-40B4-BE49-F238E27FC236}">
                  <a16:creationId xmlns:a16="http://schemas.microsoft.com/office/drawing/2014/main" id="{DB3AEFA4-9165-36CF-5412-1D19740FB664}"/>
                </a:ext>
              </a:extLst>
            </p:cNvPr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2" tIns="45698" rIns="91422" bIns="45698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4445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8A2FA324-5E01-6BE8-C97D-EDEA7A2B571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8679249" name="Google Shape;68;p3">
            <a:extLst>
              <a:ext uri="{FF2B5EF4-FFF2-40B4-BE49-F238E27FC236}">
                <a16:creationId xmlns:a16="http://schemas.microsoft.com/office/drawing/2014/main" id="{BF67399E-7796-AED0-064A-0900B2A80AB5}"/>
              </a:ext>
            </a:extLst>
          </p:cNvPr>
          <p:cNvSpPr/>
          <p:nvPr/>
        </p:nvSpPr>
        <p:spPr bwMode="auto">
          <a:xfrm>
            <a:off x="528795" y="372007"/>
            <a:ext cx="465503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 dirty="0">
                <a:solidFill>
                  <a:schemeClr val="lt1"/>
                </a:solidFill>
              </a:rPr>
              <a:t>Herramientas	</a:t>
            </a:r>
            <a:endParaRPr dirty="0"/>
          </a:p>
        </p:txBody>
      </p:sp>
      <p:grpSp>
        <p:nvGrpSpPr>
          <p:cNvPr id="2102747445" name="Google Shape;69;p3">
            <a:extLst>
              <a:ext uri="{FF2B5EF4-FFF2-40B4-BE49-F238E27FC236}">
                <a16:creationId xmlns:a16="http://schemas.microsoft.com/office/drawing/2014/main" id="{7866D7CD-4418-BDEB-BD3E-B73785E73B28}"/>
              </a:ext>
            </a:extLst>
          </p:cNvPr>
          <p:cNvGrpSpPr/>
          <p:nvPr/>
        </p:nvGrpSpPr>
        <p:grpSpPr bwMode="auto">
          <a:xfrm>
            <a:off x="508010" y="1327356"/>
            <a:ext cx="8798222" cy="4957512"/>
            <a:chOff x="0" y="0"/>
            <a:chExt cx="4387470" cy="252000"/>
          </a:xfrm>
        </p:grpSpPr>
        <p:sp>
          <p:nvSpPr>
            <p:cNvPr id="502921814" name="Google Shape;70;p3">
              <a:extLst>
                <a:ext uri="{FF2B5EF4-FFF2-40B4-BE49-F238E27FC236}">
                  <a16:creationId xmlns:a16="http://schemas.microsoft.com/office/drawing/2014/main" id="{05C5D63F-0D3F-5F3F-29BD-17F2058B783C}"/>
                </a:ext>
              </a:extLst>
            </p:cNvPr>
            <p:cNvSpPr/>
            <p:nvPr/>
          </p:nvSpPr>
          <p:spPr bwMode="auto">
            <a:xfrm>
              <a:off x="182877" y="9490"/>
              <a:ext cx="4204593" cy="240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s-MX" dirty="0"/>
                <a:t>1. </a:t>
              </a:r>
              <a:r>
                <a:rPr lang="es-MX" dirty="0" err="1"/>
                <a:t>Frontend</a:t>
              </a:r>
              <a:r>
                <a:rPr lang="es-MX" dirty="0"/>
                <a:t> &amp; Interfaz de Usuario</a:t>
              </a:r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s-MX" dirty="0" err="1"/>
                <a:t>Streamlit</a:t>
              </a:r>
              <a:r>
                <a:rPr lang="es-MX" dirty="0"/>
                <a:t> (</a:t>
              </a:r>
              <a:r>
                <a:rPr lang="es-MX" dirty="0" err="1"/>
                <a:t>import</a:t>
              </a:r>
              <a:r>
                <a:rPr lang="es-MX" dirty="0"/>
                <a:t> </a:t>
              </a:r>
              <a:r>
                <a:rPr lang="es-MX" dirty="0" err="1"/>
                <a:t>streamlit</a:t>
              </a:r>
              <a:r>
                <a:rPr lang="es-MX" dirty="0"/>
                <a:t> as </a:t>
              </a:r>
              <a:r>
                <a:rPr lang="es-MX" dirty="0" err="1"/>
                <a:t>st</a:t>
              </a:r>
              <a:r>
                <a:rPr lang="es-MX" dirty="0"/>
                <a:t>):</a:t>
              </a:r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	Framework para crear la interfaz web interactiva.</a:t>
              </a:r>
            </a:p>
            <a:p>
              <a:pPr marR="0" lvl="0" algn="l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MX" dirty="0"/>
                <a:t>2. Modelo de IA y Procesamiento</a:t>
              </a:r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s-MX" dirty="0" err="1"/>
                <a:t>TensorFlow</a:t>
              </a:r>
              <a:r>
                <a:rPr lang="es-MX" dirty="0"/>
                <a:t>/</a:t>
              </a:r>
              <a:r>
                <a:rPr lang="es-MX" dirty="0" err="1"/>
                <a:t>Keras</a:t>
              </a:r>
              <a:r>
                <a:rPr lang="es-MX" dirty="0"/>
                <a:t> </a:t>
              </a:r>
            </a:p>
            <a:p>
              <a:pPr marL="285750" lvl="3" indent="-285750"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	Red neuronal secuencial con capas densas, </a:t>
              </a:r>
              <a:r>
                <a:rPr lang="es-MX" dirty="0" err="1"/>
                <a:t>dropout</a:t>
              </a:r>
              <a:r>
                <a:rPr lang="es-MX" dirty="0"/>
                <a:t> y </a:t>
              </a:r>
              <a:r>
                <a:rPr lang="es-MX" dirty="0" err="1"/>
                <a:t>batch</a:t>
              </a:r>
              <a:r>
                <a:rPr lang="es-MX" dirty="0"/>
                <a:t> </a:t>
              </a:r>
              <a:r>
                <a:rPr lang="es-MX" dirty="0" err="1"/>
                <a:t>normalization</a:t>
              </a:r>
              <a:r>
                <a:rPr lang="es-MX" dirty="0"/>
                <a:t>.</a:t>
              </a:r>
            </a:p>
            <a:p>
              <a:pPr marL="285750" lvl="3" indent="-285750"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	Arquitectura: 8 nodos de entrada → 64 → 32 → 16 → 3 nodos de salida (débil/media/fuerte).</a:t>
              </a:r>
            </a:p>
            <a:p>
              <a:pPr marL="285750" lvl="3" indent="-285750">
                <a:buFont typeface="Arial" panose="020B0604020202020204" pitchFamily="34" charset="0"/>
                <a:buChar char="•"/>
                <a:defRPr/>
              </a:pPr>
              <a:r>
                <a:rPr lang="es-MX" dirty="0" err="1"/>
                <a:t>Scikit-learn</a:t>
              </a:r>
              <a:r>
                <a:rPr lang="es-MX" dirty="0"/>
                <a:t> </a:t>
              </a:r>
            </a:p>
            <a:p>
              <a:pPr marL="285750" lvl="3" indent="-285750"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	Preprocesamiento de datos (</a:t>
              </a:r>
              <a:r>
                <a:rPr lang="es-MX" dirty="0" err="1"/>
                <a:t>LabelEncoder</a:t>
              </a:r>
              <a:r>
                <a:rPr lang="es-MX" dirty="0"/>
                <a:t>) y división </a:t>
              </a:r>
              <a:r>
                <a:rPr lang="es-MX" dirty="0" err="1"/>
                <a:t>train</a:t>
              </a:r>
              <a:r>
                <a:rPr lang="es-MX" dirty="0"/>
                <a:t>-test (</a:t>
              </a:r>
              <a:r>
                <a:rPr lang="es-MX" dirty="0" err="1"/>
                <a:t>train_test_split</a:t>
              </a:r>
              <a:r>
                <a:rPr lang="es-MX" dirty="0"/>
                <a:t>).</a:t>
              </a:r>
            </a:p>
            <a:p>
              <a:pPr lvl="3">
                <a:defRPr/>
              </a:pPr>
              <a:r>
                <a:rPr lang="es-MX" dirty="0"/>
                <a:t>3. Seguridad y Cifrado</a:t>
              </a:r>
            </a:p>
            <a:p>
              <a:pPr marL="285750" lvl="3" indent="-285750">
                <a:buFont typeface="Arial" panose="020B0604020202020204" pitchFamily="34" charset="0"/>
                <a:buChar char="•"/>
                <a:defRPr/>
              </a:pPr>
              <a:r>
                <a:rPr lang="es-MX" dirty="0" err="1"/>
                <a:t>Cryptography</a:t>
              </a:r>
              <a:r>
                <a:rPr lang="es-MX" dirty="0"/>
                <a:t> (</a:t>
              </a:r>
              <a:r>
                <a:rPr lang="es-MX" dirty="0" err="1"/>
                <a:t>from</a:t>
              </a:r>
              <a:r>
                <a:rPr lang="es-MX" dirty="0"/>
                <a:t> </a:t>
              </a:r>
              <a:r>
                <a:rPr lang="es-MX" dirty="0" err="1"/>
                <a:t>cryptography.fernet</a:t>
              </a:r>
              <a:r>
                <a:rPr lang="es-MX" dirty="0"/>
                <a:t>):</a:t>
              </a:r>
            </a:p>
            <a:p>
              <a:pPr marL="285750" lvl="3" indent="-285750"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	Cifrado AES mediante Fernet para proteger el archivo de contraseñas.</a:t>
              </a:r>
            </a:p>
            <a:p>
              <a:pPr marL="285750" lvl="3" indent="-285750">
                <a:buFont typeface="Arial" panose="020B0604020202020204" pitchFamily="34" charset="0"/>
                <a:buChar char="•"/>
                <a:defRPr/>
              </a:pPr>
              <a:r>
                <a:rPr lang="es-MX" dirty="0" err="1"/>
                <a:t>Secrets</a:t>
              </a:r>
              <a:r>
                <a:rPr lang="es-MX" dirty="0"/>
                <a:t> (</a:t>
              </a:r>
              <a:r>
                <a:rPr lang="es-MX" dirty="0" err="1"/>
                <a:t>import</a:t>
              </a:r>
              <a:r>
                <a:rPr lang="es-MX" dirty="0"/>
                <a:t> </a:t>
              </a:r>
              <a:r>
                <a:rPr lang="es-MX" dirty="0" err="1"/>
                <a:t>secrets</a:t>
              </a:r>
              <a:r>
                <a:rPr lang="es-MX" dirty="0"/>
                <a:t>):</a:t>
              </a:r>
            </a:p>
            <a:p>
              <a:pPr marL="285750" lvl="3" indent="-285750"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	Generación criptográfica segura de contraseñas y tokens.</a:t>
              </a:r>
            </a:p>
            <a:p>
              <a:pPr marL="285750" lvl="3" indent="-285750">
                <a:buFont typeface="Arial" panose="020B0604020202020204" pitchFamily="34" charset="0"/>
                <a:buChar char="•"/>
                <a:defRPr/>
              </a:pPr>
              <a:r>
                <a:rPr lang="es-MX" dirty="0" err="1"/>
                <a:t>Hashlib</a:t>
              </a:r>
              <a:r>
                <a:rPr lang="es-MX" dirty="0"/>
                <a:t> (</a:t>
              </a:r>
              <a:r>
                <a:rPr lang="es-MX" dirty="0" err="1"/>
                <a:t>import</a:t>
              </a:r>
              <a:r>
                <a:rPr lang="es-MX" dirty="0"/>
                <a:t> </a:t>
              </a:r>
              <a:r>
                <a:rPr lang="es-MX" dirty="0" err="1"/>
                <a:t>hashlib</a:t>
              </a:r>
              <a:r>
                <a:rPr lang="es-MX" dirty="0"/>
                <a:t>):</a:t>
              </a:r>
            </a:p>
            <a:p>
              <a:pPr marL="285750" lvl="3" indent="-285750"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	Verificación de contraseñas comprometidas usando SHA-1</a:t>
              </a:r>
            </a:p>
            <a:p>
              <a:pPr lvl="3">
                <a:defRPr/>
              </a:pPr>
              <a:r>
                <a:rPr lang="es-MX" dirty="0"/>
                <a:t>4. </a:t>
              </a:r>
              <a:r>
                <a:rPr lang="es-MX" dirty="0" err="1"/>
                <a:t>APIs</a:t>
              </a:r>
              <a:r>
                <a:rPr lang="es-MX" dirty="0"/>
                <a:t> Externas</a:t>
              </a:r>
            </a:p>
            <a:p>
              <a:pPr marL="285750" lvl="3" indent="-285750">
                <a:buFont typeface="Arial" panose="020B0604020202020204" pitchFamily="34" charset="0"/>
                <a:buChar char="•"/>
                <a:defRPr/>
              </a:pPr>
              <a:r>
                <a:rPr lang="es-MX" dirty="0" err="1"/>
                <a:t>Groq</a:t>
              </a:r>
              <a:r>
                <a:rPr lang="es-MX" dirty="0"/>
                <a:t> API </a:t>
              </a:r>
            </a:p>
            <a:p>
              <a:pPr marL="285750" lvl="4" indent="-285750"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	Usa el modelo Llama3-70B para análisis avanzado de contraseñas y explicaciones de 	vulnerabilidades.</a:t>
              </a:r>
            </a:p>
            <a:p>
              <a:pPr marL="285750" lvl="4" indent="-285750">
                <a:buFont typeface="Arial" panose="020B0604020202020204" pitchFamily="34" charset="0"/>
                <a:buChar char="•"/>
                <a:defRPr/>
              </a:pPr>
              <a:r>
                <a:rPr lang="es-MX" dirty="0" err="1"/>
                <a:t>Requests</a:t>
              </a:r>
              <a:r>
                <a:rPr lang="es-MX" dirty="0"/>
                <a:t> (</a:t>
              </a:r>
              <a:r>
                <a:rPr lang="es-MX" dirty="0" err="1"/>
                <a:t>import</a:t>
              </a:r>
              <a:r>
                <a:rPr lang="es-MX" dirty="0"/>
                <a:t> </a:t>
              </a:r>
              <a:r>
                <a:rPr lang="es-MX" dirty="0" err="1"/>
                <a:t>requests</a:t>
              </a:r>
              <a:r>
                <a:rPr lang="es-MX" dirty="0"/>
                <a:t>):</a:t>
              </a:r>
            </a:p>
            <a:p>
              <a:pPr marL="285750" lvl="4" indent="-285750">
                <a:buFont typeface="Arial" panose="020B0604020202020204" pitchFamily="34" charset="0"/>
                <a:buChar char="•"/>
                <a:defRPr/>
              </a:pPr>
              <a:r>
                <a:rPr lang="es-MX" dirty="0"/>
                <a:t>	Consultas a </a:t>
              </a:r>
              <a:r>
                <a:rPr lang="es-MX" dirty="0" err="1"/>
                <a:t>APIs</a:t>
              </a:r>
              <a:r>
                <a:rPr lang="es-MX" dirty="0"/>
                <a:t> externas (ej. descarga de rockyou.txt, verificación de fugas de datos).</a:t>
              </a:r>
            </a:p>
          </p:txBody>
        </p:sp>
        <p:sp>
          <p:nvSpPr>
            <p:cNvPr id="254073267" name="Google Shape;71;p3">
              <a:extLst>
                <a:ext uri="{FF2B5EF4-FFF2-40B4-BE49-F238E27FC236}">
                  <a16:creationId xmlns:a16="http://schemas.microsoft.com/office/drawing/2014/main" id="{76D9828D-FBD7-7051-357C-D057A6BED9F1}"/>
                </a:ext>
              </a:extLst>
            </p:cNvPr>
            <p:cNvSpPr/>
            <p:nvPr/>
          </p:nvSpPr>
          <p:spPr bwMode="auto">
            <a:xfrm>
              <a:off x="0" y="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2" tIns="45698" rIns="91422" bIns="45698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10066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21C3403-AA53-46AD-B221-7677835F5E72}:25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75FCD4C-21D1-40F8-AE74-0E6331AD3514}:257"/>
</p:tagLst>
</file>

<file path=ppt/theme/theme1.xml><?xml version="1.0" encoding="utf-8"?>
<a:theme xmlns:a="http://schemas.openxmlformats.org/drawingml/2006/main" name="SIC_Template_AI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616</TotalTime>
  <Words>1562</Words>
  <Application>Microsoft Office PowerPoint</Application>
  <DocSecurity>0</DocSecurity>
  <PresentationFormat>Personalizado</PresentationFormat>
  <Paragraphs>214</Paragraphs>
  <Slides>21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5" baseType="lpstr">
      <vt:lpstr>Malgun Gothic</vt:lpstr>
      <vt:lpstr>Arial</vt:lpstr>
      <vt:lpstr>Calibri</vt:lpstr>
      <vt:lpstr>SIC_Template_AI</vt:lpstr>
      <vt:lpstr>Samsung Innovation Campus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PLANTILLA PARA PRESENTACION DEL PROYECTO</dc:title>
  <dc:subject/>
  <dc:creator>Soon Yong Chang</dc:creator>
  <cp:keywords/>
  <dc:description/>
  <cp:lastModifiedBy>andrik perdomo</cp:lastModifiedBy>
  <cp:revision>26</cp:revision>
  <dcterms:created xsi:type="dcterms:W3CDTF">2019-07-06T14:12:49Z</dcterms:created>
  <dcterms:modified xsi:type="dcterms:W3CDTF">2025-03-11T18:34:32Z</dcterms:modified>
  <cp:category/>
  <dc:identifier/>
  <cp:contentStatus/>
  <dc:language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</Properties>
</file>